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41"/>
  </p:notesMasterIdLst>
  <p:handoutMasterIdLst>
    <p:handoutMasterId r:id="rId42"/>
  </p:handoutMasterIdLst>
  <p:sldIdLst>
    <p:sldId id="256" r:id="rId2"/>
    <p:sldId id="356" r:id="rId3"/>
    <p:sldId id="295" r:id="rId4"/>
    <p:sldId id="332" r:id="rId5"/>
    <p:sldId id="333" r:id="rId6"/>
    <p:sldId id="334" r:id="rId7"/>
    <p:sldId id="338" r:id="rId8"/>
    <p:sldId id="339" r:id="rId9"/>
    <p:sldId id="349" r:id="rId10"/>
    <p:sldId id="310" r:id="rId11"/>
    <p:sldId id="315" r:id="rId12"/>
    <p:sldId id="316" r:id="rId13"/>
    <p:sldId id="317" r:id="rId14"/>
    <p:sldId id="318" r:id="rId15"/>
    <p:sldId id="319" r:id="rId16"/>
    <p:sldId id="320" r:id="rId17"/>
    <p:sldId id="321" r:id="rId18"/>
    <p:sldId id="322" r:id="rId19"/>
    <p:sldId id="323" r:id="rId20"/>
    <p:sldId id="258" r:id="rId21"/>
    <p:sldId id="272" r:id="rId22"/>
    <p:sldId id="259" r:id="rId23"/>
    <p:sldId id="260" r:id="rId24"/>
    <p:sldId id="282" r:id="rId25"/>
    <p:sldId id="269" r:id="rId26"/>
    <p:sldId id="283" r:id="rId27"/>
    <p:sldId id="284" r:id="rId28"/>
    <p:sldId id="285" r:id="rId29"/>
    <p:sldId id="287" r:id="rId30"/>
    <p:sldId id="288" r:id="rId31"/>
    <p:sldId id="289" r:id="rId32"/>
    <p:sldId id="290" r:id="rId33"/>
    <p:sldId id="270" r:id="rId34"/>
    <p:sldId id="271" r:id="rId35"/>
    <p:sldId id="302" r:id="rId36"/>
    <p:sldId id="303" r:id="rId37"/>
    <p:sldId id="304" r:id="rId38"/>
    <p:sldId id="348" r:id="rId39"/>
    <p:sldId id="357" r:id="rId40"/>
  </p:sldIdLst>
  <p:sldSz cx="9144000" cy="6858000" type="screen4x3"/>
  <p:notesSz cx="6669088"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74E24D5B-88F8-4E78-A84F-E41C005D5FBA}" type="datetimeFigureOut">
              <a:rPr lang="en-US" smtClean="0"/>
              <a:t>5/12/2019</a:t>
            </a:fld>
            <a:endParaRPr lang="en-US"/>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AF7D7B77-AE98-4E94-9AE8-22FB70448E29}" type="slidenum">
              <a:rPr lang="en-US" smtClean="0"/>
              <a:t>‹#›</a:t>
            </a:fld>
            <a:endParaRPr lang="en-US"/>
          </a:p>
        </p:txBody>
      </p:sp>
    </p:spTree>
    <p:extLst>
      <p:ext uri="{BB962C8B-B14F-4D97-AF65-F5344CB8AC3E}">
        <p14:creationId xmlns:p14="http://schemas.microsoft.com/office/powerpoint/2010/main" val="4203832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774B5456-F30D-49A2-B65A-B37731FDFF3D}" type="datetimeFigureOut">
              <a:rPr lang="en-US" smtClean="0"/>
              <a:t>5/12/2019</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54264828-F762-4D8C-AB9D-67D5790AA566}" type="slidenum">
              <a:rPr lang="en-US" smtClean="0"/>
              <a:t>‹#›</a:t>
            </a:fld>
            <a:endParaRPr lang="en-US"/>
          </a:p>
        </p:txBody>
      </p:sp>
    </p:spTree>
    <p:extLst>
      <p:ext uri="{BB962C8B-B14F-4D97-AF65-F5344CB8AC3E}">
        <p14:creationId xmlns:p14="http://schemas.microsoft.com/office/powerpoint/2010/main" val="853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עורכי דין ועורכי פטנטים נעמי אסיא ושות'</a:t>
            </a:r>
            <a:endParaRPr lang="en-US" altLang="en-US"/>
          </a:p>
        </p:txBody>
      </p:sp>
      <p:sp>
        <p:nvSpPr>
          <p:cNvPr id="10240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fld id="{332E70B8-57D8-45FB-AC0D-00E63A238722}" type="slidenum">
              <a:rPr lang="he-IL" altLang="en-US" smtClean="0"/>
              <a:pPr eaLnBrk="1" hangingPunct="1"/>
              <a:t>4</a:t>
            </a:fld>
            <a:endParaRPr lang="en-US" altLang="en-US"/>
          </a:p>
        </p:txBody>
      </p:sp>
      <p:sp>
        <p:nvSpPr>
          <p:cNvPr id="102404" name="Rectangle 2"/>
          <p:cNvSpPr>
            <a:spLocks noGrp="1" noRot="1" noChangeAspect="1" noChangeArrowheads="1" noTextEdit="1"/>
          </p:cNvSpPr>
          <p:nvPr>
            <p:ph type="sldImg"/>
          </p:nvPr>
        </p:nvSpPr>
        <p:spPr>
          <a:ln/>
        </p:spPr>
      </p:sp>
      <p:sp>
        <p:nvSpPr>
          <p:cNvPr id="102405" name="Rectangle 3"/>
          <p:cNvSpPr>
            <a:spLocks noGrp="1" noChangeArrowheads="1"/>
          </p:cNvSpPr>
          <p:nvPr>
            <p:ph type="body" idx="1"/>
          </p:nvPr>
        </p:nvSpPr>
        <p:spPr>
          <a:xfrm>
            <a:off x="889212" y="4715153"/>
            <a:ext cx="4890665" cy="4466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עורכי דין ועורכי פטנטים נעמי אסיא ושות'</a:t>
            </a:r>
            <a:endParaRPr lang="en-US" altLang="en-US"/>
          </a:p>
        </p:txBody>
      </p:sp>
      <p:sp>
        <p:nvSpPr>
          <p:cNvPr id="1034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fld id="{C974A596-68D6-437A-88A4-B3196B91368A}" type="slidenum">
              <a:rPr lang="he-IL" altLang="en-US" smtClean="0"/>
              <a:pPr eaLnBrk="1" hangingPunct="1"/>
              <a:t>6</a:t>
            </a:fld>
            <a:endParaRPr lang="en-US" altLang="en-US"/>
          </a:p>
        </p:txBody>
      </p:sp>
      <p:sp>
        <p:nvSpPr>
          <p:cNvPr id="103428" name="Rectangle 2"/>
          <p:cNvSpPr>
            <a:spLocks noGrp="1" noRot="1" noChangeAspect="1" noChangeArrowheads="1" noTextEdit="1"/>
          </p:cNvSpPr>
          <p:nvPr>
            <p:ph type="sldImg"/>
          </p:nvPr>
        </p:nvSpPr>
        <p:spPr>
          <a:ln/>
        </p:spPr>
      </p:sp>
      <p:sp>
        <p:nvSpPr>
          <p:cNvPr id="103429" name="Rectangle 3"/>
          <p:cNvSpPr>
            <a:spLocks noGrp="1" noChangeArrowheads="1"/>
          </p:cNvSpPr>
          <p:nvPr>
            <p:ph type="body" idx="1"/>
          </p:nvPr>
        </p:nvSpPr>
        <p:spPr>
          <a:xfrm>
            <a:off x="889212" y="4715153"/>
            <a:ext cx="4890665" cy="4466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עורכי דין ועורכי פטנטים נעמי אסיא ושות'</a:t>
            </a:r>
            <a:endParaRPr lang="en-US" altLang="en-US"/>
          </a:p>
        </p:txBody>
      </p:sp>
      <p:sp>
        <p:nvSpPr>
          <p:cNvPr id="10649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fld id="{E0BC5667-BBD9-416D-A54B-50D3614CA61B}" type="slidenum">
              <a:rPr lang="he-IL" altLang="en-US" smtClean="0"/>
              <a:pPr eaLnBrk="1" hangingPunct="1"/>
              <a:t>7</a:t>
            </a:fld>
            <a:endParaRPr lang="en-US" altLang="en-US"/>
          </a:p>
        </p:txBody>
      </p:sp>
      <p:sp>
        <p:nvSpPr>
          <p:cNvPr id="106500" name="Rectangle 2"/>
          <p:cNvSpPr>
            <a:spLocks noGrp="1" noRot="1" noChangeAspect="1" noChangeArrowheads="1" noTextEdit="1"/>
          </p:cNvSpPr>
          <p:nvPr>
            <p:ph type="sldImg"/>
          </p:nvPr>
        </p:nvSpPr>
        <p:spPr>
          <a:ln/>
        </p:spPr>
      </p:sp>
      <p:sp>
        <p:nvSpPr>
          <p:cNvPr id="106501" name="Rectangle 3"/>
          <p:cNvSpPr>
            <a:spLocks noGrp="1" noChangeArrowheads="1"/>
          </p:cNvSpPr>
          <p:nvPr>
            <p:ph type="body" idx="1"/>
          </p:nvPr>
        </p:nvSpPr>
        <p:spPr>
          <a:xfrm>
            <a:off x="889212" y="4715153"/>
            <a:ext cx="4890665" cy="4466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עורכי דין ועורכי פטנטים נעמי אסיא ושות'</a:t>
            </a:r>
            <a:endParaRPr lang="en-US" altLang="en-US"/>
          </a:p>
        </p:txBody>
      </p:sp>
      <p:sp>
        <p:nvSpPr>
          <p:cNvPr id="1075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fld id="{0FCD8F0F-725E-4950-A08A-271865E35435}" type="slidenum">
              <a:rPr lang="he-IL" altLang="en-US" smtClean="0"/>
              <a:pPr eaLnBrk="1" hangingPunct="1"/>
              <a:t>8</a:t>
            </a:fld>
            <a:endParaRPr lang="en-US" altLang="en-US"/>
          </a:p>
        </p:txBody>
      </p:sp>
      <p:sp>
        <p:nvSpPr>
          <p:cNvPr id="107524" name="Rectangle 2"/>
          <p:cNvSpPr>
            <a:spLocks noGrp="1" noRot="1" noChangeAspect="1" noChangeArrowheads="1" noTextEdit="1"/>
          </p:cNvSpPr>
          <p:nvPr>
            <p:ph type="sldImg"/>
          </p:nvPr>
        </p:nvSpPr>
        <p:spPr>
          <a:ln/>
        </p:spPr>
      </p:sp>
      <p:sp>
        <p:nvSpPr>
          <p:cNvPr id="107525" name="Rectangle 3"/>
          <p:cNvSpPr>
            <a:spLocks noGrp="1" noChangeArrowheads="1"/>
          </p:cNvSpPr>
          <p:nvPr>
            <p:ph type="body" idx="1"/>
          </p:nvPr>
        </p:nvSpPr>
        <p:spPr>
          <a:xfrm>
            <a:off x="889212" y="4715153"/>
            <a:ext cx="4890665" cy="4466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עורכי דין ועורכי פטנטים נעמי אסיא ושות'</a:t>
            </a:r>
            <a:endParaRPr lang="en-US" altLang="en-US"/>
          </a:p>
        </p:txBody>
      </p:sp>
      <p:sp>
        <p:nvSpPr>
          <p:cNvPr id="1085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fld id="{13E895CA-7D78-4FE5-8CA9-4887AA309E06}" type="slidenum">
              <a:rPr lang="he-IL" altLang="en-US" smtClean="0"/>
              <a:pPr eaLnBrk="1" hangingPunct="1"/>
              <a:t>9</a:t>
            </a:fld>
            <a:endParaRPr lang="en-US" altLang="en-US"/>
          </a:p>
        </p:txBody>
      </p:sp>
      <p:sp>
        <p:nvSpPr>
          <p:cNvPr id="108548" name="Rectangle 2"/>
          <p:cNvSpPr>
            <a:spLocks noGrp="1" noRot="1" noChangeAspect="1" noChangeArrowheads="1" noTextEdit="1"/>
          </p:cNvSpPr>
          <p:nvPr>
            <p:ph type="sldImg"/>
          </p:nvPr>
        </p:nvSpPr>
        <p:spPr>
          <a:ln/>
        </p:spPr>
      </p:sp>
      <p:sp>
        <p:nvSpPr>
          <p:cNvPr id="108549" name="Rectangle 3"/>
          <p:cNvSpPr>
            <a:spLocks noGrp="1" noChangeArrowheads="1"/>
          </p:cNvSpPr>
          <p:nvPr>
            <p:ph type="body" idx="1"/>
          </p:nvPr>
        </p:nvSpPr>
        <p:spPr>
          <a:xfrm>
            <a:off x="889212" y="4715153"/>
            <a:ext cx="4890665" cy="4466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עורכי דין ועורכי פטנטים נעמי אסיא ושות'</a:t>
            </a:r>
            <a:endParaRPr lang="en-US"/>
          </a:p>
        </p:txBody>
      </p:sp>
      <p:sp>
        <p:nvSpPr>
          <p:cNvPr id="716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fld id="{0453BDC1-0AD0-472C-9DFC-A3EF8310CDFC}" type="slidenum">
              <a:rPr lang="he-IL"/>
              <a:pPr eaLnBrk="1" hangingPunct="1"/>
              <a:t>12</a:t>
            </a:fld>
            <a:endParaRPr lang="en-US"/>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889212" y="4715153"/>
            <a:ext cx="4890665" cy="4466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928595B4-BB45-42F6-BADE-A4348CB1B805}" type="datetimeFigureOut">
              <a:rPr lang="he-IL" smtClean="0"/>
              <a:t>ז'/אייר/תשע"ט</a:t>
            </a:fld>
            <a:endParaRPr lang="he-IL"/>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EB7D1163-EF78-4C92-AD5C-3D8374BB42AC}" type="slidenum">
              <a:rPr lang="he-IL" smtClean="0"/>
              <a:t>‹#›</a:t>
            </a:fld>
            <a:endParaRPr lang="he-IL"/>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he-IL"/>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595B4-BB45-42F6-BADE-A4348CB1B805}" type="datetimeFigureOut">
              <a:rPr lang="he-IL" smtClean="0"/>
              <a:t>ז'/אייר/תשע"ט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B7D1163-EF78-4C92-AD5C-3D8374BB42AC}"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8595B4-BB45-42F6-BADE-A4348CB1B805}" type="datetimeFigureOut">
              <a:rPr lang="he-IL" smtClean="0"/>
              <a:t>ז'/אייר/תשע"ט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B7D1163-EF78-4C92-AD5C-3D8374BB42AC}" type="slidenum">
              <a:rPr lang="he-IL" smtClean="0"/>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a:t>Click to edit Master title style</a:t>
            </a:r>
            <a:endParaRPr lang="he-IL"/>
          </a:p>
        </p:txBody>
      </p:sp>
      <p:sp>
        <p:nvSpPr>
          <p:cNvPr id="3" name="Text Placeholder 2"/>
          <p:cNvSpPr>
            <a:spLocks noGrp="1"/>
          </p:cNvSpPr>
          <p:nvPr>
            <p:ph type="body" sz="half" idx="1"/>
          </p:nvPr>
        </p:nvSpPr>
        <p:spPr>
          <a:xfrm>
            <a:off x="9144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48768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Rectangle 4"/>
          <p:cNvSpPr>
            <a:spLocks noGrp="1" noChangeArrowheads="1"/>
          </p:cNvSpPr>
          <p:nvPr>
            <p:ph type="dt" sz="half" idx="10"/>
          </p:nvPr>
        </p:nvSpPr>
        <p:spPr/>
        <p:txBody>
          <a:bodyPr/>
          <a:lstStyle>
            <a:lvl1pPr>
              <a:defRPr>
                <a:solidFill>
                  <a:schemeClr val="tx2"/>
                </a:solidFill>
                <a:latin typeface="Arial" charset="0"/>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solidFill>
                  <a:schemeClr val="tx2"/>
                </a:solidFill>
                <a:latin typeface="Arial" charset="0"/>
                <a:cs typeface="Arial" charset="0"/>
              </a:defRPr>
            </a:lvl1pPr>
          </a:lstStyle>
          <a:p>
            <a:pPr>
              <a:defRPr/>
            </a:pPr>
            <a:r>
              <a:rPr lang="he-IL"/>
              <a:t>משרד עו"ד ועורכי פטנטים נעמי אסיא ושות'                         כל הזכויות שמורות</a:t>
            </a:r>
            <a:endParaRPr lang="en-US"/>
          </a:p>
        </p:txBody>
      </p:sp>
      <p:sp>
        <p:nvSpPr>
          <p:cNvPr id="7" name="Rectangle 6"/>
          <p:cNvSpPr>
            <a:spLocks noGrp="1" noChangeArrowheads="1"/>
          </p:cNvSpPr>
          <p:nvPr>
            <p:ph type="sldNum" sz="quarter" idx="12"/>
          </p:nvPr>
        </p:nvSpPr>
        <p:spPr/>
        <p:txBody>
          <a:bodyPr/>
          <a:lstStyle>
            <a:lvl1pPr>
              <a:defRPr>
                <a:solidFill>
                  <a:schemeClr val="tx2"/>
                </a:solidFill>
                <a:latin typeface="Arial" charset="0"/>
                <a:cs typeface="Arial" charset="0"/>
              </a:defRPr>
            </a:lvl1pPr>
          </a:lstStyle>
          <a:p>
            <a:pPr>
              <a:defRPr/>
            </a:pPr>
            <a:fld id="{B63D2AE2-8C52-4322-88EE-3AFA3B21E932}" type="slidenum">
              <a:rPr lang="he-IL"/>
              <a:pPr>
                <a:defRPr/>
              </a:pPr>
              <a:t>‹#›</a:t>
            </a:fld>
            <a:endParaRPr lang="en-US"/>
          </a:p>
        </p:txBody>
      </p:sp>
    </p:spTree>
    <p:extLst>
      <p:ext uri="{BB962C8B-B14F-4D97-AF65-F5344CB8AC3E}">
        <p14:creationId xmlns:p14="http://schemas.microsoft.com/office/powerpoint/2010/main" val="1582924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8595B4-BB45-42F6-BADE-A4348CB1B805}" type="datetimeFigureOut">
              <a:rPr lang="he-IL" smtClean="0"/>
              <a:t>ז'/אייר/תשע"ט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B7D1163-EF78-4C92-AD5C-3D8374BB42AC}" type="slidenum">
              <a:rPr lang="he-IL" smtClean="0"/>
              <a:t>‹#›</a:t>
            </a:fld>
            <a:endParaRPr lang="he-IL"/>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928595B4-BB45-42F6-BADE-A4348CB1B805}" type="datetimeFigureOut">
              <a:rPr lang="he-IL" smtClean="0"/>
              <a:t>ז'/אייר/תשע"ט</a:t>
            </a:fld>
            <a:endParaRPr lang="he-IL"/>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EB7D1163-EF78-4C92-AD5C-3D8374BB42AC}" type="slidenum">
              <a:rPr lang="he-IL" smtClean="0"/>
              <a:t>‹#›</a:t>
            </a:fld>
            <a:endParaRPr lang="he-IL"/>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he-IL"/>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8595B4-BB45-42F6-BADE-A4348CB1B805}" type="datetimeFigureOut">
              <a:rPr lang="he-IL" smtClean="0"/>
              <a:t>ז'/אייר/תשע"ט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B7D1163-EF78-4C92-AD5C-3D8374BB42AC}" type="slidenum">
              <a:rPr lang="he-IL" smtClean="0"/>
              <a:t>‹#›</a:t>
            </a:fld>
            <a:endParaRPr lang="he-IL"/>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8595B4-BB45-42F6-BADE-A4348CB1B805}" type="datetimeFigureOut">
              <a:rPr lang="he-IL" smtClean="0"/>
              <a:t>ז'/אייר/תשע"ט</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EB7D1163-EF78-4C92-AD5C-3D8374BB42AC}" type="slidenum">
              <a:rPr lang="he-IL" smtClean="0"/>
              <a:t>‹#›</a:t>
            </a:fld>
            <a:endParaRPr lang="he-IL"/>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28595B4-BB45-42F6-BADE-A4348CB1B805}" type="datetimeFigureOut">
              <a:rPr lang="he-IL" smtClean="0"/>
              <a:t>ז'/אייר/תשע"ט</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EB7D1163-EF78-4C92-AD5C-3D8374BB42AC}" type="slidenum">
              <a:rPr lang="he-IL" smtClean="0"/>
              <a:t>‹#›</a:t>
            </a:fld>
            <a:endParaRPr lang="he-IL"/>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28595B4-BB45-42F6-BADE-A4348CB1B805}" type="datetimeFigureOut">
              <a:rPr lang="he-IL" smtClean="0"/>
              <a:t>ז'/אייר/תשע"ט</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EB7D1163-EF78-4C92-AD5C-3D8374BB42AC}"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595B4-BB45-42F6-BADE-A4348CB1B805}" type="datetimeFigureOut">
              <a:rPr lang="he-IL" smtClean="0"/>
              <a:t>ז'/אייר/תשע"ט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EB7D1163-EF78-4C92-AD5C-3D8374BB42AC}" type="slidenum">
              <a:rPr lang="he-IL" smtClean="0"/>
              <a:t>‹#›</a:t>
            </a:fld>
            <a:endParaRPr lang="he-IL"/>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595B4-BB45-42F6-BADE-A4348CB1B805}" type="datetimeFigureOut">
              <a:rPr lang="he-IL" smtClean="0"/>
              <a:t>ז'/אייר/תשע"ט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B7D1163-EF78-4C92-AD5C-3D8374BB42AC}" type="slidenum">
              <a:rPr lang="he-IL" smtClean="0"/>
              <a:t>‹#›</a:t>
            </a:fld>
            <a:endParaRPr lang="he-IL"/>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928595B4-BB45-42F6-BADE-A4348CB1B805}" type="datetimeFigureOut">
              <a:rPr lang="he-IL" smtClean="0"/>
              <a:t>ז'/אייר/תשע"ט</a:t>
            </a:fld>
            <a:endParaRPr lang="he-IL"/>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he-IL"/>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B7D1163-EF78-4C92-AD5C-3D8374BB42AC}"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8223" y="4581128"/>
            <a:ext cx="6705600" cy="685800"/>
          </a:xfrm>
        </p:spPr>
        <p:txBody>
          <a:bodyPr>
            <a:noAutofit/>
          </a:bodyPr>
          <a:lstStyle/>
          <a:p>
            <a:pPr algn="ctr"/>
            <a:r>
              <a:rPr lang="he-IL" sz="2800" dirty="0"/>
              <a:t>עו"ד נעמי אסיא</a:t>
            </a:r>
          </a:p>
          <a:p>
            <a:pPr algn="ctr"/>
            <a:r>
              <a:rPr lang="he-IL" sz="2800" dirty="0"/>
              <a:t>נעמי אסיא ושות' – משרד עורכי דין</a:t>
            </a:r>
          </a:p>
        </p:txBody>
      </p:sp>
      <p:sp>
        <p:nvSpPr>
          <p:cNvPr id="2" name="Title 1"/>
          <p:cNvSpPr>
            <a:spLocks noGrp="1"/>
          </p:cNvSpPr>
          <p:nvPr>
            <p:ph type="title"/>
          </p:nvPr>
        </p:nvSpPr>
        <p:spPr>
          <a:xfrm>
            <a:off x="251520" y="1412776"/>
            <a:ext cx="6549008" cy="1828800"/>
          </a:xfrm>
        </p:spPr>
        <p:txBody>
          <a:bodyPr/>
          <a:lstStyle/>
          <a:p>
            <a:pPr algn="ctr" rtl="1"/>
            <a:r>
              <a:rPr lang="he-IL" sz="6600" dirty="0"/>
              <a:t>רישוי תוכנות</a:t>
            </a:r>
          </a:p>
        </p:txBody>
      </p:sp>
      <p:pic>
        <p:nvPicPr>
          <p:cNvPr id="1026" name="Picture 2" descr="C:\Users\erang\Desktop\Naomi_logo - eng only.jpe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956512"/>
            <a:ext cx="3110534" cy="784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8361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950289"/>
          </a:xfrm>
        </p:spPr>
        <p:txBody>
          <a:bodyPr>
            <a:noAutofit/>
          </a:bodyPr>
          <a:lstStyle/>
          <a:p>
            <a:pPr algn="r" rtl="1"/>
            <a:r>
              <a:rPr lang="he-IL" sz="2800" dirty="0"/>
              <a:t>רשות הניתנת מבעל הזכות לעשות פעולה אשר רק לבעל הזכות מוקנית היכולת לעשות ו/או לשלוט מכוח בעלותו בזכויות הקניין הרוחני של התוכנה. </a:t>
            </a:r>
          </a:p>
          <a:p>
            <a:pPr algn="r" rtl="1"/>
            <a:r>
              <a:rPr lang="he-IL" sz="2800" dirty="0"/>
              <a:t>רישיון השימוש בתוכנה קובע את הזכויות והחובות של המשתמש בתוכנה וכן מטיל מגבלות מסוימות כגון אופי השימוש במוצר התוכנה, מספר העותקים בהם ניתן לעשות שימוש, משך זמן השימוש </a:t>
            </a:r>
            <a:r>
              <a:rPr lang="he-IL" sz="2800" dirty="0" err="1"/>
              <a:t>וכו</a:t>
            </a:r>
            <a:r>
              <a:rPr lang="he-IL" sz="2800" dirty="0"/>
              <a:t>'. </a:t>
            </a:r>
          </a:p>
          <a:p>
            <a:pPr algn="r" rtl="1"/>
            <a:r>
              <a:rPr lang="he-IL" sz="2800" dirty="0"/>
              <a:t>גם לתוכנת קוד פתוח הניתנת להורדה בחינם מהאינטרנט, יש רישיון שימוש וגם הוא מכפיף את השימוש בתוכנה לתנאי הרישיון. </a:t>
            </a:r>
          </a:p>
        </p:txBody>
      </p:sp>
      <p:sp>
        <p:nvSpPr>
          <p:cNvPr id="2" name="Title 1"/>
          <p:cNvSpPr>
            <a:spLocks noGrp="1"/>
          </p:cNvSpPr>
          <p:nvPr>
            <p:ph type="title"/>
          </p:nvPr>
        </p:nvSpPr>
        <p:spPr>
          <a:xfrm>
            <a:off x="251520" y="188640"/>
            <a:ext cx="8640960" cy="1221601"/>
          </a:xfrm>
        </p:spPr>
        <p:txBody>
          <a:bodyPr/>
          <a:lstStyle/>
          <a:p>
            <a:pPr rtl="1"/>
            <a:r>
              <a:rPr lang="he-IL" sz="4800" b="1" dirty="0">
                <a:effectLst>
                  <a:outerShdw blurRad="38100" dist="38100" dir="2700000" algn="tl">
                    <a:srgbClr val="000000">
                      <a:alpha val="43137"/>
                    </a:srgbClr>
                  </a:outerShdw>
                </a:effectLst>
              </a:rPr>
              <a:t>מהו רישיון תוכנה ?</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1196100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204864"/>
            <a:ext cx="8784976" cy="4239761"/>
          </a:xfrm>
        </p:spPr>
        <p:txBody>
          <a:bodyPr>
            <a:noAutofit/>
          </a:bodyPr>
          <a:lstStyle/>
          <a:p>
            <a:pPr algn="r" rtl="1"/>
            <a:r>
              <a:rPr lang="he-IL" sz="2600" dirty="0"/>
              <a:t>הסכם המצורף לכל תוכנת מדף או לתוכנה לפי הזמנה. </a:t>
            </a:r>
          </a:p>
          <a:p>
            <a:pPr algn="r" rtl="1"/>
            <a:r>
              <a:rPr lang="he-IL" sz="2600" dirty="0"/>
              <a:t>ההסכם הוא למעשה חוזה אחיד בין יצרנית התוכנה, בעלת הזכויות, ובין משתמש הקצה. </a:t>
            </a:r>
          </a:p>
          <a:p>
            <a:pPr algn="r" rtl="1"/>
            <a:r>
              <a:rPr lang="he-IL" sz="2600" dirty="0"/>
              <a:t>הסכם השימוש הינו מסמך משפטי לכל דבר ועניין המחייב את הצדדים לו.</a:t>
            </a:r>
          </a:p>
          <a:p>
            <a:pPr algn="r" rtl="1"/>
            <a:r>
              <a:rPr lang="he-IL" sz="2600" dirty="0"/>
              <a:t>עצם השימוש בתוכנה על ידי משתמש הקצה מהווה הסכמה לתנאי ה-</a:t>
            </a:r>
            <a:r>
              <a:rPr lang="en-US" sz="2600" dirty="0"/>
              <a:t>EULA</a:t>
            </a:r>
            <a:r>
              <a:rPr lang="he-IL" sz="2600" dirty="0"/>
              <a:t>.</a:t>
            </a:r>
          </a:p>
          <a:p>
            <a:pPr algn="r" rtl="1"/>
            <a:r>
              <a:rPr lang="he-IL" sz="2600" dirty="0"/>
              <a:t>בהסכם מפורטים יתר העקרונות הכללים שבחוזה רישוי תוכנה.</a:t>
            </a:r>
          </a:p>
        </p:txBody>
      </p:sp>
      <p:sp>
        <p:nvSpPr>
          <p:cNvPr id="2" name="Title 1"/>
          <p:cNvSpPr>
            <a:spLocks noGrp="1"/>
          </p:cNvSpPr>
          <p:nvPr>
            <p:ph type="title"/>
          </p:nvPr>
        </p:nvSpPr>
        <p:spPr>
          <a:xfrm>
            <a:off x="179512" y="188640"/>
            <a:ext cx="8712968" cy="1221601"/>
          </a:xfrm>
        </p:spPr>
        <p:txBody>
          <a:bodyPr>
            <a:noAutofit/>
          </a:bodyPr>
          <a:lstStyle/>
          <a:p>
            <a:pPr rtl="1"/>
            <a:r>
              <a:rPr lang="he-IL" sz="4200" b="1" dirty="0">
                <a:effectLst>
                  <a:outerShdw blurRad="38100" dist="38100" dir="2700000" algn="tl">
                    <a:srgbClr val="000000">
                      <a:alpha val="43137"/>
                    </a:srgbClr>
                  </a:outerShdw>
                </a:effectLst>
              </a:rPr>
              <a:t>הסכם שימוש בתוכנה למשתמש קצה</a:t>
            </a:r>
          </a:p>
        </p:txBody>
      </p:sp>
      <p:sp>
        <p:nvSpPr>
          <p:cNvPr id="4" name="TextBox 3"/>
          <p:cNvSpPr txBox="1"/>
          <p:nvPr/>
        </p:nvSpPr>
        <p:spPr>
          <a:xfrm>
            <a:off x="179512" y="1700808"/>
            <a:ext cx="8784976" cy="584775"/>
          </a:xfrm>
          <a:prstGeom prst="rect">
            <a:avLst/>
          </a:prstGeom>
          <a:noFill/>
        </p:spPr>
        <p:txBody>
          <a:bodyPr wrap="square" rtlCol="0">
            <a:spAutoFit/>
          </a:bodyPr>
          <a:lstStyle/>
          <a:p>
            <a:pPr algn="ctr" rtl="0"/>
            <a:r>
              <a:rPr lang="en-US" sz="3200" b="1" dirty="0">
                <a:solidFill>
                  <a:schemeClr val="accent1">
                    <a:lumMod val="75000"/>
                  </a:schemeClr>
                </a:solidFill>
                <a:effectLst>
                  <a:outerShdw blurRad="38100" dist="38100" dir="2700000" algn="tl">
                    <a:srgbClr val="000000">
                      <a:alpha val="43137"/>
                    </a:srgbClr>
                  </a:outerShdw>
                </a:effectLst>
              </a:rPr>
              <a:t>End User License Agreement (EULA)</a:t>
            </a:r>
            <a:endParaRPr lang="en-US" sz="3200" dirty="0">
              <a:solidFill>
                <a:schemeClr val="accent1">
                  <a:lumMod val="75000"/>
                </a:schemeClr>
              </a:solidFill>
              <a:effectLst>
                <a:outerShdw blurRad="38100" dist="38100" dir="2700000" algn="tl">
                  <a:srgbClr val="000000">
                    <a:alpha val="43137"/>
                  </a:srgbClr>
                </a:outerShdw>
              </a:effectLst>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37" y="57332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86786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
        <p:nvSpPr>
          <p:cNvPr id="21506" name="Rectangle 2"/>
          <p:cNvSpPr>
            <a:spLocks noGrp="1" noChangeArrowheads="1"/>
          </p:cNvSpPr>
          <p:nvPr>
            <p:ph type="title"/>
          </p:nvPr>
        </p:nvSpPr>
        <p:spPr>
          <a:xfrm>
            <a:off x="179512" y="188640"/>
            <a:ext cx="8784976" cy="1221601"/>
          </a:xfrm>
        </p:spPr>
        <p:txBody>
          <a:bodyPr/>
          <a:lstStyle/>
          <a:p>
            <a:pPr algn="ctr" eaLnBrk="1" hangingPunct="1">
              <a:defRPr/>
            </a:pPr>
            <a:r>
              <a:rPr lang="he-IL" sz="4800" b="1" dirty="0">
                <a:effectLst>
                  <a:outerShdw blurRad="38100" dist="38100" dir="2700000" algn="tl">
                    <a:srgbClr val="C0C0C0"/>
                  </a:outerShdw>
                </a:effectLst>
              </a:rPr>
              <a:t>חוזים באינטרנט </a:t>
            </a:r>
            <a:endParaRPr lang="en-US" sz="4800" b="1" dirty="0">
              <a:effectLst>
                <a:outerShdw blurRad="38100" dist="38100" dir="2700000" algn="tl">
                  <a:srgbClr val="C0C0C0"/>
                </a:outerShdw>
              </a:effectLst>
            </a:endParaRPr>
          </a:p>
        </p:txBody>
      </p:sp>
      <p:sp>
        <p:nvSpPr>
          <p:cNvPr id="34820" name="Text Box 3"/>
          <p:cNvSpPr txBox="1">
            <a:spLocks noChangeArrowheads="1"/>
          </p:cNvSpPr>
          <p:nvPr/>
        </p:nvSpPr>
        <p:spPr bwMode="auto">
          <a:xfrm>
            <a:off x="1187450" y="1700213"/>
            <a:ext cx="749776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20000"/>
              </a:spcBef>
            </a:pPr>
            <a:endParaRPr lang="he-IL" sz="2000" dirty="0">
              <a:latin typeface="Times New Roman" pitchFamily="18" charset="0"/>
              <a:cs typeface="David" pitchFamily="34" charset="-79"/>
            </a:endParaRPr>
          </a:p>
          <a:p>
            <a:pPr algn="just" eaLnBrk="1" hangingPunct="1">
              <a:spcBef>
                <a:spcPct val="20000"/>
              </a:spcBef>
            </a:pPr>
            <a:r>
              <a:rPr lang="he-IL" sz="3200" b="1" u="sng" dirty="0">
                <a:solidFill>
                  <a:schemeClr val="accent1"/>
                </a:solidFill>
                <a:latin typeface="Times New Roman" pitchFamily="18" charset="0"/>
                <a:cs typeface="David" pitchFamily="34" charset="-79"/>
              </a:rPr>
              <a:t>חוק החוזים קובע:</a:t>
            </a:r>
            <a:r>
              <a:rPr lang="en-US" sz="2800" b="1" u="sng" dirty="0">
                <a:solidFill>
                  <a:schemeClr val="accent1"/>
                </a:solidFill>
                <a:latin typeface="Times New Roman" pitchFamily="18" charset="0"/>
                <a:cs typeface="David" pitchFamily="34" charset="-79"/>
              </a:rPr>
              <a:t> </a:t>
            </a:r>
            <a:endParaRPr lang="he-IL" sz="2800" b="1" u="sng" dirty="0">
              <a:solidFill>
                <a:schemeClr val="accent1"/>
              </a:solidFill>
              <a:latin typeface="Times New Roman" pitchFamily="18" charset="0"/>
              <a:cs typeface="David" pitchFamily="34" charset="-79"/>
            </a:endParaRPr>
          </a:p>
          <a:p>
            <a:pPr algn="just" eaLnBrk="1" hangingPunct="1">
              <a:spcBef>
                <a:spcPct val="20000"/>
              </a:spcBef>
            </a:pPr>
            <a:r>
              <a:rPr lang="he-IL" sz="2800" dirty="0">
                <a:latin typeface="Times New Roman" pitchFamily="18" charset="0"/>
                <a:cs typeface="David" pitchFamily="34" charset="-79"/>
              </a:rPr>
              <a:t>סעיף 23 לחוק: חוזה יכול שיעשה בעל פה, בכתב או בצורה אחרת... </a:t>
            </a:r>
            <a:endParaRPr lang="en-US" sz="2800" b="1" dirty="0">
              <a:latin typeface="Times New Roman" pitchFamily="18" charset="0"/>
              <a:cs typeface="David" pitchFamily="34" charset="-79"/>
            </a:endParaRPr>
          </a:p>
        </p:txBody>
      </p:sp>
      <p:pic>
        <p:nvPicPr>
          <p:cNvPr id="3482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573387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4043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עו"ד ועורכי פטנטים נעמי </a:t>
            </a:r>
            <a:r>
              <a:rPr lang="he-IL" dirty="0" err="1"/>
              <a:t>אסיא</a:t>
            </a:r>
            <a:r>
              <a:rPr lang="he-IL" dirty="0"/>
              <a:t> ושות'                         כל הזכויות שמורות</a:t>
            </a:r>
            <a:endParaRPr lang="en-US" dirty="0"/>
          </a:p>
        </p:txBody>
      </p:sp>
      <p:sp>
        <p:nvSpPr>
          <p:cNvPr id="214018" name="Rectangle 2"/>
          <p:cNvSpPr>
            <a:spLocks noGrp="1" noChangeArrowheads="1"/>
          </p:cNvSpPr>
          <p:nvPr>
            <p:ph type="title"/>
          </p:nvPr>
        </p:nvSpPr>
        <p:spPr>
          <a:xfrm>
            <a:off x="179512" y="188640"/>
            <a:ext cx="8784976" cy="1296144"/>
          </a:xfrm>
        </p:spPr>
        <p:txBody>
          <a:bodyPr/>
          <a:lstStyle/>
          <a:p>
            <a:pPr algn="ctr" eaLnBrk="1" hangingPunct="1">
              <a:defRPr/>
            </a:pPr>
            <a:r>
              <a:rPr lang="he-IL" sz="4800" b="1" dirty="0">
                <a:effectLst>
                  <a:outerShdw blurRad="38100" dist="38100" dir="2700000" algn="tl">
                    <a:srgbClr val="C0C0C0"/>
                  </a:outerShdw>
                </a:effectLst>
              </a:rPr>
              <a:t>חוזי מקש ודרכי קיבול</a:t>
            </a:r>
            <a:endParaRPr lang="en-US" sz="4800" dirty="0">
              <a:effectLst>
                <a:outerShdw blurRad="38100" dist="38100" dir="2700000" algn="tl">
                  <a:srgbClr val="C0C0C0"/>
                </a:outerShdw>
              </a:effectLst>
            </a:endParaRPr>
          </a:p>
        </p:txBody>
      </p:sp>
      <p:sp>
        <p:nvSpPr>
          <p:cNvPr id="35844" name="Rectangle 3"/>
          <p:cNvSpPr>
            <a:spLocks noGrp="1" noChangeArrowheads="1"/>
          </p:cNvSpPr>
          <p:nvPr>
            <p:ph type="body" idx="1"/>
          </p:nvPr>
        </p:nvSpPr>
        <p:spPr>
          <a:xfrm>
            <a:off x="971550" y="1844675"/>
            <a:ext cx="7772400" cy="4191000"/>
          </a:xfrm>
        </p:spPr>
        <p:txBody>
          <a:bodyPr>
            <a:normAutofit/>
          </a:bodyPr>
          <a:lstStyle/>
          <a:p>
            <a:pPr algn="r" rtl="1" eaLnBrk="1" hangingPunct="1"/>
            <a:r>
              <a:rPr lang="he-IL" sz="2800" dirty="0"/>
              <a:t>בחוזי מקש אם ההצעה מסוימת דיה ומעידה על </a:t>
            </a:r>
            <a:r>
              <a:rPr lang="he-IL" sz="2800" dirty="0" err="1"/>
              <a:t>גמירות</a:t>
            </a:r>
            <a:r>
              <a:rPr lang="he-IL" sz="2800" dirty="0"/>
              <a:t>-דעתו של המציע, נדמה כי ניתן לקבלה על דרך התנהגות, וזאת בהקשת-מקש</a:t>
            </a:r>
            <a:r>
              <a:rPr lang="en-US" sz="2800" dirty="0"/>
              <a:t> “I Accept”. </a:t>
            </a:r>
          </a:p>
          <a:p>
            <a:pPr algn="r" rtl="1" eaLnBrk="1" hangingPunct="1"/>
            <a:r>
              <a:rPr lang="en-US" sz="2800" dirty="0"/>
              <a:t> </a:t>
            </a:r>
            <a:r>
              <a:rPr lang="he-IL" sz="2800" dirty="0"/>
              <a:t>כדי שהקיבול יהא תקף נדרש שניתן יהא ללמוד ממנו על </a:t>
            </a:r>
            <a:r>
              <a:rPr lang="he-IL" sz="2800" dirty="0" err="1"/>
              <a:t>גמירות</a:t>
            </a:r>
            <a:r>
              <a:rPr lang="he-IL" sz="2800" dirty="0"/>
              <a:t>-דעתו של הניצע - </a:t>
            </a:r>
            <a:r>
              <a:rPr lang="he-IL" sz="2800" dirty="0" err="1"/>
              <a:t>גמירות</a:t>
            </a:r>
            <a:r>
              <a:rPr lang="he-IL" sz="2800" dirty="0"/>
              <a:t>-הדעת נלמדת מהנסיבות. למען מניעת מחלוקת יש להקפיד על הליך שתילמד ממנו בבירור </a:t>
            </a:r>
            <a:r>
              <a:rPr lang="he-IL" sz="2800" dirty="0" err="1"/>
              <a:t>גמירות</a:t>
            </a:r>
            <a:r>
              <a:rPr lang="he-IL" sz="2800" dirty="0"/>
              <a:t> הדעת של הניצע.</a:t>
            </a:r>
            <a:r>
              <a:rPr lang="en-US" sz="2800" dirty="0"/>
              <a:t> </a:t>
            </a:r>
          </a:p>
        </p:txBody>
      </p:sp>
      <p:pic>
        <p:nvPicPr>
          <p:cNvPr id="3584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83" y="5661248"/>
            <a:ext cx="1000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2090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עו"ד ועורכי פטנטים נעמי אסיא ושות'                         כל הזכויות שמורות</a:t>
            </a:r>
            <a:endParaRPr lang="en-US"/>
          </a:p>
        </p:txBody>
      </p:sp>
      <p:sp>
        <p:nvSpPr>
          <p:cNvPr id="215042" name="Rectangle 2"/>
          <p:cNvSpPr>
            <a:spLocks noGrp="1" noChangeArrowheads="1"/>
          </p:cNvSpPr>
          <p:nvPr>
            <p:ph type="title"/>
          </p:nvPr>
        </p:nvSpPr>
        <p:spPr>
          <a:xfrm>
            <a:off x="35496" y="116632"/>
            <a:ext cx="9001000" cy="1368152"/>
          </a:xfrm>
        </p:spPr>
        <p:txBody>
          <a:bodyPr/>
          <a:lstStyle/>
          <a:p>
            <a:pPr algn="ctr" eaLnBrk="1" hangingPunct="1">
              <a:defRPr/>
            </a:pPr>
            <a:r>
              <a:rPr lang="he-IL" sz="4400" b="1" dirty="0">
                <a:effectLst>
                  <a:outerShdw blurRad="38100" dist="38100" dir="2700000" algn="tl">
                    <a:srgbClr val="C0C0C0"/>
                  </a:outerShdw>
                </a:effectLst>
              </a:rPr>
              <a:t>חוזי מקש ודרכי קיבול - דוגמאות</a:t>
            </a:r>
            <a:endParaRPr lang="en-US" sz="4400" dirty="0">
              <a:effectLst>
                <a:outerShdw blurRad="38100" dist="38100" dir="2700000" algn="tl">
                  <a:srgbClr val="C0C0C0"/>
                </a:outerShdw>
              </a:effectLst>
            </a:endParaRPr>
          </a:p>
        </p:txBody>
      </p:sp>
      <p:sp>
        <p:nvSpPr>
          <p:cNvPr id="36868" name="Rectangle 3"/>
          <p:cNvSpPr>
            <a:spLocks noGrp="1" noChangeArrowheads="1"/>
          </p:cNvSpPr>
          <p:nvPr>
            <p:ph type="body" idx="1"/>
          </p:nvPr>
        </p:nvSpPr>
        <p:spPr>
          <a:xfrm>
            <a:off x="251520" y="1772816"/>
            <a:ext cx="8640960" cy="4724400"/>
          </a:xfrm>
        </p:spPr>
        <p:txBody>
          <a:bodyPr>
            <a:noAutofit/>
          </a:bodyPr>
          <a:lstStyle/>
          <a:p>
            <a:pPr algn="r" rtl="1" eaLnBrk="1" hangingPunct="1">
              <a:lnSpc>
                <a:spcPct val="90000"/>
              </a:lnSpc>
              <a:buSzTx/>
              <a:buFont typeface="Wingdings" pitchFamily="2" charset="2"/>
              <a:buNone/>
            </a:pPr>
            <a:r>
              <a:rPr lang="he-IL" sz="2800" dirty="0"/>
              <a:t>דוגמאות לנסיבות שתלמדנה על </a:t>
            </a:r>
            <a:r>
              <a:rPr lang="he-IL" sz="2800" b="1" dirty="0"/>
              <a:t>גמירת הדעת</a:t>
            </a:r>
            <a:r>
              <a:rPr lang="he-IL" sz="2800" dirty="0"/>
              <a:t>:</a:t>
            </a:r>
            <a:endParaRPr lang="en-US" sz="2800" dirty="0"/>
          </a:p>
          <a:p>
            <a:pPr lvl="1" algn="r" rtl="1" eaLnBrk="1" hangingPunct="1">
              <a:lnSpc>
                <a:spcPct val="90000"/>
              </a:lnSpc>
              <a:buClr>
                <a:schemeClr val="accent1">
                  <a:lumMod val="75000"/>
                </a:schemeClr>
              </a:buClr>
              <a:buSzTx/>
              <a:buFont typeface="Arial" pitchFamily="34" charset="0"/>
              <a:buChar char="•"/>
            </a:pPr>
            <a:r>
              <a:rPr lang="en-US" sz="2800" dirty="0"/>
              <a:t>  </a:t>
            </a:r>
            <a:r>
              <a:rPr lang="he-IL" sz="2800" spc="150" dirty="0"/>
              <a:t>הבחירה במקש</a:t>
            </a:r>
            <a:r>
              <a:rPr lang="en-US" sz="2800" spc="150" dirty="0"/>
              <a:t> “I Accept” ,</a:t>
            </a:r>
            <a:r>
              <a:rPr lang="he-IL" sz="2800" spc="150" dirty="0"/>
              <a:t>מקש-ההסכמה, אינה ברירת-המחדל, ויש לעשות-מעשה להגיע אליו</a:t>
            </a:r>
            <a:r>
              <a:rPr lang="en-US" sz="2800" spc="150" dirty="0"/>
              <a:t>. </a:t>
            </a:r>
          </a:p>
          <a:p>
            <a:pPr lvl="1" algn="r" rtl="1" eaLnBrk="1" hangingPunct="1">
              <a:lnSpc>
                <a:spcPct val="90000"/>
              </a:lnSpc>
              <a:buClr>
                <a:schemeClr val="accent1">
                  <a:lumMod val="75000"/>
                </a:schemeClr>
              </a:buClr>
              <a:buSzTx/>
              <a:buFont typeface="Arial" pitchFamily="34" charset="0"/>
              <a:buChar char="•"/>
            </a:pPr>
            <a:r>
              <a:rPr lang="en-US" sz="2800" spc="150" dirty="0"/>
              <a:t> </a:t>
            </a:r>
            <a:r>
              <a:rPr lang="he-IL" sz="2800" spc="150" dirty="0"/>
              <a:t>מקש ההסכמה מצוי בנפרד מיתר  החומר באתר, כך שלא ניתן ללחוץ עליו בהיסח הדעת</a:t>
            </a:r>
            <a:r>
              <a:rPr lang="en-US" sz="2800" spc="150" dirty="0"/>
              <a:t>.</a:t>
            </a:r>
          </a:p>
          <a:p>
            <a:pPr lvl="1" algn="r" rtl="1" eaLnBrk="1" hangingPunct="1">
              <a:lnSpc>
                <a:spcPct val="90000"/>
              </a:lnSpc>
              <a:buClr>
                <a:schemeClr val="accent1">
                  <a:lumMod val="75000"/>
                </a:schemeClr>
              </a:buClr>
              <a:buSzTx/>
              <a:buFont typeface="Arial" pitchFamily="34" charset="0"/>
              <a:buChar char="•"/>
            </a:pPr>
            <a:r>
              <a:rPr lang="he-IL" sz="2800" spc="150" dirty="0"/>
              <a:t>מקש ההסכמה ממוקם בסוף החוזה ולא בראשיתו, כך שברור שהניצע נחשף לחוזה</a:t>
            </a:r>
            <a:r>
              <a:rPr lang="en-US" sz="2800" spc="150" dirty="0"/>
              <a:t>.</a:t>
            </a:r>
          </a:p>
          <a:p>
            <a:pPr lvl="1" algn="r" rtl="1" eaLnBrk="1" hangingPunct="1">
              <a:lnSpc>
                <a:spcPct val="90000"/>
              </a:lnSpc>
              <a:buClr>
                <a:schemeClr val="accent1">
                  <a:lumMod val="75000"/>
                </a:schemeClr>
              </a:buClr>
              <a:buSzTx/>
              <a:buFont typeface="Arial" pitchFamily="34" charset="0"/>
              <a:buChar char="•"/>
            </a:pPr>
            <a:r>
              <a:rPr lang="en-US" sz="2800" spc="150" dirty="0"/>
              <a:t> </a:t>
            </a:r>
            <a:r>
              <a:rPr lang="he-IL" sz="2800" spc="150" dirty="0"/>
              <a:t>החוזה מוצג במלואו לניצע, בסמוך למקש-ההסכמה או </a:t>
            </a:r>
            <a:r>
              <a:rPr lang="he-IL" sz="2800" spc="150" dirty="0" err="1"/>
              <a:t>בהפנייה</a:t>
            </a:r>
            <a:r>
              <a:rPr lang="en-US" sz="2800" spc="150" dirty="0"/>
              <a:t> Link </a:t>
            </a:r>
            <a:r>
              <a:rPr lang="he-IL" sz="2800" spc="150" dirty="0"/>
              <a:t>שניתן לעבור ממנה לחוזה ובחזרה למקש-ההסכמה</a:t>
            </a:r>
            <a:r>
              <a:rPr lang="en-US" sz="2800" dirty="0"/>
              <a:t>.</a:t>
            </a:r>
          </a:p>
        </p:txBody>
      </p:sp>
      <p:pic>
        <p:nvPicPr>
          <p:cNvPr id="3686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5694759"/>
            <a:ext cx="1000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3970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עו"ד ועורכי פטנטים נעמי אסיא ושות'                         כל הזכויות שמורות</a:t>
            </a:r>
            <a:endParaRPr lang="en-US"/>
          </a:p>
        </p:txBody>
      </p:sp>
      <p:sp>
        <p:nvSpPr>
          <p:cNvPr id="29698" name="Rectangle 2"/>
          <p:cNvSpPr>
            <a:spLocks noGrp="1" noChangeArrowheads="1"/>
          </p:cNvSpPr>
          <p:nvPr>
            <p:ph type="title"/>
          </p:nvPr>
        </p:nvSpPr>
        <p:spPr>
          <a:xfrm>
            <a:off x="107504" y="188640"/>
            <a:ext cx="8856984" cy="1296144"/>
          </a:xfrm>
        </p:spPr>
        <p:txBody>
          <a:bodyPr/>
          <a:lstStyle/>
          <a:p>
            <a:pPr algn="ctr" eaLnBrk="1" hangingPunct="1">
              <a:defRPr/>
            </a:pPr>
            <a:r>
              <a:rPr lang="he-IL" sz="4800" b="1" dirty="0">
                <a:effectLst>
                  <a:outerShdw blurRad="38100" dist="38100" dir="2700000" algn="tl">
                    <a:srgbClr val="C0C0C0"/>
                  </a:outerShdw>
                </a:effectLst>
              </a:rPr>
              <a:t>חוזי מקש כחוזים אחידים</a:t>
            </a:r>
            <a:r>
              <a:rPr lang="en-US" sz="4800" b="1" dirty="0">
                <a:effectLst>
                  <a:outerShdw blurRad="38100" dist="38100" dir="2700000" algn="tl">
                    <a:srgbClr val="C0C0C0"/>
                  </a:outerShdw>
                </a:effectLst>
              </a:rPr>
              <a:t> </a:t>
            </a:r>
            <a:endParaRPr lang="en-US" sz="4800" dirty="0">
              <a:effectLst>
                <a:outerShdw blurRad="38100" dist="38100" dir="2700000" algn="tl">
                  <a:srgbClr val="C0C0C0"/>
                </a:outerShdw>
              </a:effectLst>
            </a:endParaRPr>
          </a:p>
        </p:txBody>
      </p:sp>
      <p:sp>
        <p:nvSpPr>
          <p:cNvPr id="37892" name="Rectangle 3"/>
          <p:cNvSpPr>
            <a:spLocks noGrp="1" noChangeArrowheads="1"/>
          </p:cNvSpPr>
          <p:nvPr>
            <p:ph type="body" idx="1"/>
          </p:nvPr>
        </p:nvSpPr>
        <p:spPr>
          <a:xfrm>
            <a:off x="179512" y="1916832"/>
            <a:ext cx="8784976" cy="3836268"/>
          </a:xfrm>
        </p:spPr>
        <p:txBody>
          <a:bodyPr/>
          <a:lstStyle/>
          <a:p>
            <a:pPr algn="r" rtl="1" eaLnBrk="1" hangingPunct="1">
              <a:lnSpc>
                <a:spcPct val="90000"/>
              </a:lnSpc>
              <a:buFontTx/>
              <a:buChar char="•"/>
            </a:pPr>
            <a:r>
              <a:rPr lang="he-IL" sz="2600" b="1" dirty="0"/>
              <a:t>חוזה אחיד</a:t>
            </a:r>
            <a:r>
              <a:rPr lang="he-IL" sz="2600" dirty="0"/>
              <a:t> – "נוסח של חוזה שתנאיו, כולם או מקצתם, נקבעו מראש בידי צד אחד כדי שישמשו תנאים לחוזים רבים בינו לבין אנשים בלתי מסוימים במספרם או בזהותם"</a:t>
            </a:r>
          </a:p>
          <a:p>
            <a:pPr algn="r" rtl="1" eaLnBrk="1" hangingPunct="1">
              <a:lnSpc>
                <a:spcPct val="90000"/>
              </a:lnSpc>
              <a:buFontTx/>
              <a:buNone/>
            </a:pPr>
            <a:endParaRPr lang="he-IL" sz="800" dirty="0"/>
          </a:p>
          <a:p>
            <a:pPr algn="r" rtl="1" eaLnBrk="1" hangingPunct="1">
              <a:lnSpc>
                <a:spcPct val="90000"/>
              </a:lnSpc>
              <a:buFontTx/>
              <a:buChar char="•"/>
            </a:pPr>
            <a:r>
              <a:rPr lang="he-IL" sz="2600" dirty="0"/>
              <a:t>חוזי מקש, בהם ברירת המתקשר היא להסכים או שלא להסכים, הם חוזים אחידים כהגדרתם בחוק החוזים האחידים. </a:t>
            </a:r>
          </a:p>
          <a:p>
            <a:pPr algn="r" rtl="1" eaLnBrk="1" hangingPunct="1">
              <a:lnSpc>
                <a:spcPct val="90000"/>
              </a:lnSpc>
              <a:buFontTx/>
              <a:buNone/>
            </a:pPr>
            <a:endParaRPr lang="en-US" sz="800" dirty="0"/>
          </a:p>
          <a:p>
            <a:pPr algn="r" rtl="1" eaLnBrk="1" hangingPunct="1">
              <a:lnSpc>
                <a:spcPct val="90000"/>
              </a:lnSpc>
              <a:buFontTx/>
              <a:buChar char="•"/>
            </a:pPr>
            <a:r>
              <a:rPr lang="he-IL" sz="2600" dirty="0"/>
              <a:t>חוק החוזים האחידים מטרתו: ”להגן על לקוחות מפני תנאים מקפחים בחוזים אחידים" (</a:t>
            </a:r>
            <a:r>
              <a:rPr lang="he-IL" sz="2600" b="1" dirty="0"/>
              <a:t>ס’ 1 לחוק</a:t>
            </a:r>
            <a:r>
              <a:rPr lang="he-IL" sz="2600" dirty="0"/>
              <a:t>).</a:t>
            </a:r>
            <a:endParaRPr lang="en-US" sz="2600" dirty="0"/>
          </a:p>
        </p:txBody>
      </p:sp>
      <p:pic>
        <p:nvPicPr>
          <p:cNvPr id="3789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37" y="573387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4524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עו"ד ועורכי פטנטים נעמי אסיא ושות'                         כל הזכויות שמורות</a:t>
            </a:r>
            <a:endParaRPr lang="en-US"/>
          </a:p>
        </p:txBody>
      </p:sp>
      <p:sp>
        <p:nvSpPr>
          <p:cNvPr id="38915" name="Rectangle 3"/>
          <p:cNvSpPr>
            <a:spLocks noGrp="1" noChangeArrowheads="1"/>
          </p:cNvSpPr>
          <p:nvPr>
            <p:ph type="body" idx="1"/>
          </p:nvPr>
        </p:nvSpPr>
        <p:spPr>
          <a:xfrm>
            <a:off x="395536" y="1628775"/>
            <a:ext cx="8568951" cy="4267200"/>
          </a:xfrm>
        </p:spPr>
        <p:txBody>
          <a:bodyPr>
            <a:noAutofit/>
          </a:bodyPr>
          <a:lstStyle/>
          <a:p>
            <a:pPr algn="r" rtl="1" eaLnBrk="1" hangingPunct="1">
              <a:buFont typeface="Wingdings" pitchFamily="2" charset="2"/>
              <a:buNone/>
            </a:pPr>
            <a:r>
              <a:rPr lang="he-IL" sz="2800" b="1" u="sng" dirty="0">
                <a:solidFill>
                  <a:schemeClr val="accent1"/>
                </a:solidFill>
              </a:rPr>
              <a:t>תנאי מקפח:</a:t>
            </a:r>
          </a:p>
          <a:p>
            <a:pPr algn="r" rtl="1" eaLnBrk="1" hangingPunct="1">
              <a:buFontTx/>
              <a:buChar char="•"/>
            </a:pPr>
            <a:r>
              <a:rPr lang="he-IL" sz="2800" dirty="0"/>
              <a:t>בית המשפט רשאי לבטל או לשנות תנאי בחוזה אחיד שיש בו משום קיפוח של לקוחות או משום יתרון בלתי הוגן של הספק העלול להביא לידי קיפוח לקוחות (</a:t>
            </a:r>
            <a:r>
              <a:rPr lang="he-IL" sz="2800" b="1" dirty="0"/>
              <a:t>סעיף 3</a:t>
            </a:r>
            <a:r>
              <a:rPr lang="he-IL" sz="2800" dirty="0"/>
              <a:t>). </a:t>
            </a:r>
          </a:p>
          <a:p>
            <a:pPr algn="r" rtl="1" eaLnBrk="1" hangingPunct="1">
              <a:buFontTx/>
              <a:buChar char="•"/>
            </a:pPr>
            <a:r>
              <a:rPr lang="he-IL" sz="2800" b="1" dirty="0"/>
              <a:t>חזקת קיפוח</a:t>
            </a:r>
            <a:r>
              <a:rPr lang="he-IL" sz="2800" dirty="0"/>
              <a:t> – תנאים  שחזקה עליהם שהם מקפחים: תנאי הפוטר ספק מאחריות</a:t>
            </a:r>
            <a:r>
              <a:rPr lang="en-US" sz="2800" dirty="0"/>
              <a:t>;</a:t>
            </a:r>
            <a:r>
              <a:rPr lang="he-IL" sz="2800" dirty="0"/>
              <a:t> תנאי המקנה לספק זכות לבטל, להשעות או לדחות ביצוע חוזה או לשנות מחיוביו המהותיים</a:t>
            </a:r>
            <a:r>
              <a:rPr lang="en-US" sz="2800" dirty="0"/>
              <a:t>;</a:t>
            </a:r>
            <a:r>
              <a:rPr lang="he-IL" sz="2800" dirty="0"/>
              <a:t> תנאי המקנה לספק זכות לשנות חיובים מהותיים המוטלים על הלקוח (</a:t>
            </a:r>
            <a:r>
              <a:rPr lang="he-IL" sz="2800" b="1" dirty="0"/>
              <a:t>סעיף 4</a:t>
            </a:r>
            <a:r>
              <a:rPr lang="he-IL" sz="2800" dirty="0"/>
              <a:t>). </a:t>
            </a:r>
            <a:endParaRPr lang="en-US" sz="2800" dirty="0"/>
          </a:p>
        </p:txBody>
      </p:sp>
      <p:pic>
        <p:nvPicPr>
          <p:cNvPr id="389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37" y="573387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7" name="Rectangle 7"/>
          <p:cNvSpPr>
            <a:spLocks noGrp="1" noChangeArrowheads="1"/>
          </p:cNvSpPr>
          <p:nvPr>
            <p:ph type="title"/>
          </p:nvPr>
        </p:nvSpPr>
        <p:spPr>
          <a:xfrm>
            <a:off x="107504" y="188640"/>
            <a:ext cx="8856984" cy="1221601"/>
          </a:xfrm>
        </p:spPr>
        <p:txBody>
          <a:bodyPr/>
          <a:lstStyle/>
          <a:p>
            <a:pPr algn="ctr" eaLnBrk="1" hangingPunct="1">
              <a:defRPr/>
            </a:pPr>
            <a:r>
              <a:rPr lang="he-IL" sz="4800" b="1" dirty="0">
                <a:effectLst>
                  <a:outerShdw blurRad="38100" dist="38100" dir="2700000" algn="tl">
                    <a:srgbClr val="C0C0C0"/>
                  </a:outerShdw>
                </a:effectLst>
              </a:rPr>
              <a:t>חוזי מקש כחוזים אחידים</a:t>
            </a:r>
            <a:r>
              <a:rPr lang="en-US" sz="4800" dirty="0"/>
              <a:t> </a:t>
            </a:r>
          </a:p>
        </p:txBody>
      </p:sp>
    </p:spTree>
    <p:extLst>
      <p:ext uri="{BB962C8B-B14F-4D97-AF65-F5344CB8AC3E}">
        <p14:creationId xmlns:p14="http://schemas.microsoft.com/office/powerpoint/2010/main" val="868847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עו"ד ועורכי פטנטים נעמי אסיא ושות'                         כל הזכויות שמורות</a:t>
            </a:r>
            <a:endParaRPr lang="en-US"/>
          </a:p>
        </p:txBody>
      </p:sp>
      <p:sp>
        <p:nvSpPr>
          <p:cNvPr id="39939" name="Rectangle 3"/>
          <p:cNvSpPr>
            <a:spLocks noGrp="1" noChangeArrowheads="1"/>
          </p:cNvSpPr>
          <p:nvPr>
            <p:ph type="body" idx="1"/>
          </p:nvPr>
        </p:nvSpPr>
        <p:spPr>
          <a:xfrm>
            <a:off x="467545" y="1773238"/>
            <a:ext cx="8233544" cy="4267200"/>
          </a:xfrm>
        </p:spPr>
        <p:txBody>
          <a:bodyPr>
            <a:noAutofit/>
          </a:bodyPr>
          <a:lstStyle/>
          <a:p>
            <a:pPr marL="0" indent="0" algn="r" rtl="1" eaLnBrk="1" hangingPunct="1">
              <a:buFont typeface="Wingdings" pitchFamily="2" charset="2"/>
              <a:buNone/>
            </a:pPr>
            <a:r>
              <a:rPr lang="he-IL" sz="2800" b="1" u="sng" dirty="0">
                <a:solidFill>
                  <a:schemeClr val="accent1"/>
                </a:solidFill>
              </a:rPr>
              <a:t>חזקת קיפוח:</a:t>
            </a:r>
          </a:p>
          <a:p>
            <a:pPr marL="0" indent="0" algn="r" rtl="1" eaLnBrk="1" hangingPunct="1">
              <a:buFont typeface="Wingdings" pitchFamily="2" charset="2"/>
              <a:buNone/>
            </a:pPr>
            <a:endParaRPr lang="he-IL" sz="800" b="1" u="sng" dirty="0">
              <a:solidFill>
                <a:schemeClr val="accent1"/>
              </a:solidFill>
            </a:endParaRPr>
          </a:p>
          <a:p>
            <a:pPr marL="0" indent="0" algn="r" rtl="1" eaLnBrk="1" hangingPunct="1">
              <a:buFontTx/>
              <a:buNone/>
            </a:pPr>
            <a:r>
              <a:rPr lang="he-IL" sz="2800" b="1" dirty="0"/>
              <a:t>בסעיף 4 לחוק</a:t>
            </a:r>
            <a:r>
              <a:rPr lang="he-IL" sz="2800" dirty="0"/>
              <a:t> מנויים תנאים שחזקה עליהם שהם מקפחים, בניהם: </a:t>
            </a:r>
          </a:p>
          <a:p>
            <a:pPr marL="0" indent="0" algn="r" rtl="1" eaLnBrk="1" hangingPunct="1">
              <a:buFontTx/>
              <a:buChar char="•"/>
            </a:pPr>
            <a:r>
              <a:rPr lang="he-IL" sz="2800" dirty="0"/>
              <a:t>  תנאי המחייב לקוח באופן בלתי סביר להיזקק  לספק או שולל זכותו להיקשר עם אדם אחר</a:t>
            </a:r>
            <a:r>
              <a:rPr lang="en-US" sz="2800" dirty="0"/>
              <a:t>;</a:t>
            </a:r>
          </a:p>
          <a:p>
            <a:pPr marL="0" indent="0" algn="r" rtl="1" eaLnBrk="1" hangingPunct="1">
              <a:buFontTx/>
              <a:buChar char="•"/>
            </a:pPr>
            <a:r>
              <a:rPr lang="he-IL" sz="2800" dirty="0"/>
              <a:t> תנאי השולל או מגביל באופן לא סביר תרופות על פי דין או מכוח חוזה</a:t>
            </a:r>
            <a:r>
              <a:rPr lang="en-US" sz="2800" dirty="0"/>
              <a:t>;</a:t>
            </a:r>
            <a:endParaRPr lang="he-IL" sz="2800" dirty="0"/>
          </a:p>
          <a:p>
            <a:pPr marL="0" indent="0" algn="r" rtl="1" eaLnBrk="1" hangingPunct="1">
              <a:buFontTx/>
              <a:buChar char="•"/>
            </a:pPr>
            <a:r>
              <a:rPr lang="he-IL" sz="2800" dirty="0"/>
              <a:t> תנאי הקובע מקום שיפוט בלתי סביר. </a:t>
            </a:r>
            <a:endParaRPr lang="en-US" sz="2800" dirty="0"/>
          </a:p>
        </p:txBody>
      </p:sp>
      <p:pic>
        <p:nvPicPr>
          <p:cNvPr id="399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73387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703" name="Rectangle 7"/>
          <p:cNvSpPr>
            <a:spLocks noChangeArrowheads="1"/>
          </p:cNvSpPr>
          <p:nvPr/>
        </p:nvSpPr>
        <p:spPr bwMode="auto">
          <a:xfrm>
            <a:off x="107504" y="188640"/>
            <a:ext cx="8856983" cy="1296144"/>
          </a:xfrm>
          <a:prstGeom prst="rect">
            <a:avLst/>
          </a:prstGeom>
          <a:noFill/>
          <a:ln w="9525">
            <a:noFill/>
            <a:miter lim="800000"/>
            <a:headEnd/>
            <a:tailEnd/>
          </a:ln>
          <a:effectLst/>
        </p:spPr>
        <p:txBody>
          <a:bodyPr anchor="ctr"/>
          <a:lstStyle/>
          <a:p>
            <a:pPr algn="ctr">
              <a:defRPr/>
            </a:pPr>
            <a:r>
              <a:rPr lang="he-IL" sz="4400" b="1" dirty="0">
                <a:solidFill>
                  <a:schemeClr val="bg1"/>
                </a:solidFill>
                <a:effectLst>
                  <a:outerShdw blurRad="38100" dist="38100" dir="2700000" algn="tl">
                    <a:srgbClr val="C0C0C0"/>
                  </a:outerShdw>
                </a:effectLst>
                <a:latin typeface="Times New Roman" pitchFamily="18" charset="0"/>
                <a:cs typeface="+mj-cs"/>
              </a:rPr>
              <a:t>חוזי מקש כחוזים אחידים</a:t>
            </a:r>
            <a:r>
              <a:rPr lang="en-US" sz="4400" b="1" dirty="0">
                <a:solidFill>
                  <a:schemeClr val="bg1"/>
                </a:solidFill>
                <a:effectLst>
                  <a:outerShdw blurRad="38100" dist="38100" dir="2700000" algn="tl">
                    <a:srgbClr val="C0C0C0"/>
                  </a:outerShdw>
                </a:effectLst>
                <a:latin typeface="Times New Roman" pitchFamily="18" charset="0"/>
                <a:cs typeface="+mj-cs"/>
              </a:rPr>
              <a:t> </a:t>
            </a:r>
            <a:endParaRPr lang="en-US" sz="4400" dirty="0">
              <a:solidFill>
                <a:schemeClr val="bg1"/>
              </a:solidFill>
              <a:effectLst>
                <a:outerShdw blurRad="38100" dist="38100" dir="2700000" algn="tl">
                  <a:srgbClr val="C0C0C0"/>
                </a:outerShdw>
              </a:effectLst>
              <a:latin typeface="Times New Roman" pitchFamily="18" charset="0"/>
              <a:cs typeface="+mj-cs"/>
            </a:endParaRPr>
          </a:p>
        </p:txBody>
      </p:sp>
    </p:spTree>
    <p:extLst>
      <p:ext uri="{BB962C8B-B14F-4D97-AF65-F5344CB8AC3E}">
        <p14:creationId xmlns:p14="http://schemas.microsoft.com/office/powerpoint/2010/main" val="2985223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עו"ד ועורכי פטנטים נעמי אסיא ושות'                         כל הזכויות שמורות</a:t>
            </a:r>
            <a:endParaRPr lang="en-US"/>
          </a:p>
        </p:txBody>
      </p:sp>
      <p:sp>
        <p:nvSpPr>
          <p:cNvPr id="163842" name="Rectangle 2"/>
          <p:cNvSpPr>
            <a:spLocks noGrp="1" noChangeArrowheads="1"/>
          </p:cNvSpPr>
          <p:nvPr>
            <p:ph type="title"/>
          </p:nvPr>
        </p:nvSpPr>
        <p:spPr>
          <a:xfrm>
            <a:off x="179512" y="188640"/>
            <a:ext cx="8784976" cy="1296144"/>
          </a:xfrm>
        </p:spPr>
        <p:txBody>
          <a:bodyPr/>
          <a:lstStyle/>
          <a:p>
            <a:pPr rtl="1" eaLnBrk="1" hangingPunct="1">
              <a:defRPr/>
            </a:pPr>
            <a:r>
              <a:rPr lang="he-IL" sz="4800" b="1" dirty="0">
                <a:effectLst>
                  <a:outerShdw blurRad="38100" dist="38100" dir="2700000" algn="tl">
                    <a:srgbClr val="C0C0C0"/>
                  </a:outerShdw>
                </a:effectLst>
              </a:rPr>
              <a:t>חוזה-מקש וחוק החוזים (חלק  כללי),  תשל”ג - 1973</a:t>
            </a:r>
            <a:endParaRPr lang="en-US" sz="4800" dirty="0">
              <a:effectLst>
                <a:outerShdw blurRad="38100" dist="38100" dir="2700000" algn="tl">
                  <a:srgbClr val="C0C0C0"/>
                </a:outerShdw>
              </a:effectLst>
            </a:endParaRPr>
          </a:p>
        </p:txBody>
      </p:sp>
      <p:sp>
        <p:nvSpPr>
          <p:cNvPr id="40964" name="Rectangle 3"/>
          <p:cNvSpPr>
            <a:spLocks noGrp="1" noChangeArrowheads="1"/>
          </p:cNvSpPr>
          <p:nvPr>
            <p:ph type="body" idx="1"/>
          </p:nvPr>
        </p:nvSpPr>
        <p:spPr>
          <a:xfrm>
            <a:off x="1128206" y="2060848"/>
            <a:ext cx="7556500" cy="3886200"/>
          </a:xfrm>
        </p:spPr>
        <p:txBody>
          <a:bodyPr>
            <a:normAutofit/>
          </a:bodyPr>
          <a:lstStyle/>
          <a:p>
            <a:pPr algn="r" rtl="1" eaLnBrk="1" hangingPunct="1"/>
            <a:r>
              <a:rPr lang="he-IL" sz="2800" b="1" dirty="0">
                <a:solidFill>
                  <a:schemeClr val="accent1">
                    <a:lumMod val="75000"/>
                  </a:schemeClr>
                </a:solidFill>
              </a:rPr>
              <a:t>צורת החוזה </a:t>
            </a:r>
            <a:r>
              <a:rPr lang="he-IL" sz="2800" b="1" dirty="0"/>
              <a:t>- סעיף 23 לחוק</a:t>
            </a:r>
            <a:r>
              <a:rPr lang="he-IL" sz="2800" dirty="0"/>
              <a:t> : “חוזה יכול שייעשה בעל פה, בכתב או בצורה אחרת, זולת אם הייתה צורה מסוימת תנאי לתוקפו על פי חוק או הסכם בין הצדדים</a:t>
            </a:r>
            <a:r>
              <a:rPr lang="en-US" sz="2800" dirty="0"/>
              <a:t>.” </a:t>
            </a:r>
            <a:endParaRPr lang="he-IL" sz="2800" dirty="0"/>
          </a:p>
          <a:p>
            <a:pPr algn="r" rtl="1" eaLnBrk="1" hangingPunct="1">
              <a:buFont typeface="Wingdings" pitchFamily="2" charset="2"/>
              <a:buNone/>
            </a:pPr>
            <a:endParaRPr lang="en-US" sz="2800" dirty="0"/>
          </a:p>
          <a:p>
            <a:pPr algn="r" rtl="1" eaLnBrk="1" hangingPunct="1"/>
            <a:r>
              <a:rPr lang="en-US" sz="2800" dirty="0">
                <a:solidFill>
                  <a:schemeClr val="accent1">
                    <a:lumMod val="75000"/>
                  </a:schemeClr>
                </a:solidFill>
              </a:rPr>
              <a:t> </a:t>
            </a:r>
            <a:r>
              <a:rPr lang="he-IL" sz="2800" b="1" dirty="0">
                <a:solidFill>
                  <a:schemeClr val="accent1">
                    <a:lumMod val="75000"/>
                  </a:schemeClr>
                </a:solidFill>
              </a:rPr>
              <a:t>עקרון חופש הצורה</a:t>
            </a:r>
            <a:r>
              <a:rPr lang="he-IL" sz="2800" dirty="0">
                <a:solidFill>
                  <a:schemeClr val="accent1">
                    <a:lumMod val="75000"/>
                  </a:schemeClr>
                </a:solidFill>
              </a:rPr>
              <a:t> </a:t>
            </a:r>
            <a:r>
              <a:rPr lang="he-IL" sz="2800" b="1" dirty="0"/>
              <a:t>-</a:t>
            </a:r>
            <a:r>
              <a:rPr lang="he-IL" sz="2800" dirty="0"/>
              <a:t> הוראת </a:t>
            </a:r>
            <a:r>
              <a:rPr lang="he-IL" sz="2800" b="1" dirty="0"/>
              <a:t>סעיף 23</a:t>
            </a:r>
            <a:r>
              <a:rPr lang="he-IL" sz="2800" dirty="0"/>
              <a:t> הינה רחבה דיה כדי לכלול גם חוזה-אלקטרוני הנכרת בדרך של חוזה-מקש</a:t>
            </a:r>
            <a:r>
              <a:rPr lang="en-US" sz="2800" dirty="0"/>
              <a:t>. </a:t>
            </a:r>
          </a:p>
        </p:txBody>
      </p:sp>
      <p:pic>
        <p:nvPicPr>
          <p:cNvPr id="4096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622751"/>
            <a:ext cx="1000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2321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עו"ד ועורכי פטנטים נעמי אסיא ושות'                         כל הזכויות שמורות</a:t>
            </a:r>
            <a:endParaRPr lang="en-US"/>
          </a:p>
        </p:txBody>
      </p:sp>
      <p:sp>
        <p:nvSpPr>
          <p:cNvPr id="164866" name="Rectangle 2"/>
          <p:cNvSpPr>
            <a:spLocks noGrp="1" noChangeArrowheads="1"/>
          </p:cNvSpPr>
          <p:nvPr>
            <p:ph type="title"/>
          </p:nvPr>
        </p:nvSpPr>
        <p:spPr>
          <a:xfrm>
            <a:off x="107504" y="188640"/>
            <a:ext cx="8856984" cy="1296144"/>
          </a:xfrm>
        </p:spPr>
        <p:txBody>
          <a:bodyPr/>
          <a:lstStyle/>
          <a:p>
            <a:pPr algn="ctr" eaLnBrk="1" hangingPunct="1">
              <a:defRPr/>
            </a:pPr>
            <a:r>
              <a:rPr lang="he-IL" sz="4400" b="1" dirty="0">
                <a:effectLst>
                  <a:outerShdw blurRad="38100" dist="38100" dir="2700000" algn="tl">
                    <a:srgbClr val="C0C0C0"/>
                  </a:outerShdw>
                </a:effectLst>
              </a:rPr>
              <a:t>חוזה-מקש וחוק החוזים (חלק כללי), תשל”ג - 1973</a:t>
            </a:r>
            <a:endParaRPr lang="en-US" sz="4400" b="1" dirty="0">
              <a:effectLst>
                <a:outerShdw blurRad="38100" dist="38100" dir="2700000" algn="tl">
                  <a:srgbClr val="C0C0C0"/>
                </a:outerShdw>
              </a:effectLst>
            </a:endParaRPr>
          </a:p>
        </p:txBody>
      </p:sp>
      <p:sp>
        <p:nvSpPr>
          <p:cNvPr id="41988" name="Rectangle 3"/>
          <p:cNvSpPr>
            <a:spLocks noGrp="1" noChangeArrowheads="1"/>
          </p:cNvSpPr>
          <p:nvPr>
            <p:ph type="body" idx="1"/>
          </p:nvPr>
        </p:nvSpPr>
        <p:spPr>
          <a:xfrm>
            <a:off x="1331913" y="2565400"/>
            <a:ext cx="7340600" cy="3524250"/>
          </a:xfrm>
        </p:spPr>
        <p:txBody>
          <a:bodyPr>
            <a:normAutofit/>
          </a:bodyPr>
          <a:lstStyle/>
          <a:p>
            <a:pPr algn="r" rtl="1" eaLnBrk="1" hangingPunct="1"/>
            <a:r>
              <a:rPr lang="he-IL" sz="2800" dirty="0"/>
              <a:t>לאור </a:t>
            </a:r>
            <a:r>
              <a:rPr lang="he-IL" sz="2800" b="1" dirty="0"/>
              <a:t>סעיף 1 לפקודת הפרשנות</a:t>
            </a:r>
            <a:r>
              <a:rPr lang="he-IL" sz="2800" dirty="0"/>
              <a:t> כתב כולל: “ … כל דרך אחרת של הצגת מילים או, ספרות או העתקתן בצורה הנראית לעין</a:t>
            </a:r>
            <a:r>
              <a:rPr lang="en-US" sz="2800" dirty="0"/>
              <a:t>.”</a:t>
            </a:r>
          </a:p>
          <a:p>
            <a:pPr algn="r" rtl="1" eaLnBrk="1" hangingPunct="1"/>
            <a:r>
              <a:rPr lang="he-IL" sz="2800" b="1" dirty="0"/>
              <a:t>סעיף 23 לחוק החוזים</a:t>
            </a:r>
            <a:r>
              <a:rPr lang="he-IL" sz="2800" dirty="0"/>
              <a:t> מאפשר חוזה “בצורה אחרת”, וחוזה-מקש בא בכלל זה</a:t>
            </a:r>
            <a:r>
              <a:rPr lang="en-US" sz="2800" dirty="0"/>
              <a:t>.</a:t>
            </a:r>
          </a:p>
        </p:txBody>
      </p:sp>
      <p:pic>
        <p:nvPicPr>
          <p:cNvPr id="4198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91" y="5589240"/>
            <a:ext cx="1000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3182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1541872"/>
            <a:ext cx="8280919" cy="4407408"/>
          </a:xfrm>
        </p:spPr>
        <p:txBody>
          <a:bodyPr>
            <a:noAutofit/>
          </a:bodyPr>
          <a:lstStyle/>
          <a:p>
            <a:pPr algn="r" rtl="1"/>
            <a:r>
              <a:rPr lang="he-IL" sz="1900" dirty="0"/>
              <a:t>"</a:t>
            </a:r>
            <a:r>
              <a:rPr lang="he-IL" sz="1900" dirty="0">
                <a:solidFill>
                  <a:schemeClr val="accent1">
                    <a:lumMod val="75000"/>
                  </a:schemeClr>
                </a:solidFill>
              </a:rPr>
              <a:t>חומר מחשב</a:t>
            </a:r>
            <a:r>
              <a:rPr lang="he-IL" sz="1900" dirty="0"/>
              <a:t>" - תוכנה או מידע;</a:t>
            </a:r>
          </a:p>
          <a:p>
            <a:pPr algn="r" rtl="1"/>
            <a:r>
              <a:rPr lang="he-IL" sz="1900" dirty="0"/>
              <a:t>"</a:t>
            </a:r>
            <a:r>
              <a:rPr lang="he-IL" sz="1900" dirty="0">
                <a:solidFill>
                  <a:schemeClr val="accent1">
                    <a:lumMod val="75000"/>
                  </a:schemeClr>
                </a:solidFill>
              </a:rPr>
              <a:t>מחשב</a:t>
            </a:r>
            <a:r>
              <a:rPr lang="he-IL" sz="1900" dirty="0"/>
              <a:t>" - מכשיר הפועל באמצעות תוכנה לביצוע עיבוד אריתמטי או לוגי של נתונים, וציודו ההיקפי, לרבות מערכת מחשבים, אך למעט מחשב עזר;</a:t>
            </a:r>
          </a:p>
          <a:p>
            <a:pPr algn="r" rtl="1"/>
            <a:r>
              <a:rPr lang="he-IL" sz="1900" dirty="0"/>
              <a:t>"</a:t>
            </a:r>
            <a:r>
              <a:rPr lang="he-IL" sz="1900" dirty="0">
                <a:solidFill>
                  <a:schemeClr val="accent1">
                    <a:lumMod val="75000"/>
                  </a:schemeClr>
                </a:solidFill>
              </a:rPr>
              <a:t>מידע</a:t>
            </a:r>
            <a:r>
              <a:rPr lang="he-IL" sz="1900" dirty="0"/>
              <a:t>" - נתונים, סימנים, מושגים או הוראות, למעט תוכנה, המובעים בשפה קריאת מחשב, והמאוחסנים במחשב או באמצעי אחסון אחר, ובלבד שהנתונים, הסימנים, המושגים או ההוראות אינם מיועדים לשימוש במחשב עזר בלבד;</a:t>
            </a:r>
          </a:p>
          <a:p>
            <a:pPr algn="r" rtl="1"/>
            <a:r>
              <a:rPr lang="he-IL" sz="1900" dirty="0"/>
              <a:t>"</a:t>
            </a:r>
            <a:r>
              <a:rPr lang="he-IL" sz="1900" dirty="0">
                <a:solidFill>
                  <a:schemeClr val="accent1">
                    <a:lumMod val="75000"/>
                  </a:schemeClr>
                </a:solidFill>
              </a:rPr>
              <a:t>פלט</a:t>
            </a:r>
            <a:r>
              <a:rPr lang="he-IL" sz="1900" dirty="0"/>
              <a:t>" - נתונים, סימנים, מושגים או הוראות, המופקים, בכל דרך שהיא, על ידי מחשב;</a:t>
            </a:r>
          </a:p>
          <a:p>
            <a:pPr algn="r" rtl="1"/>
            <a:r>
              <a:rPr lang="he-IL" sz="1900" dirty="0"/>
              <a:t>"</a:t>
            </a:r>
            <a:r>
              <a:rPr lang="he-IL" sz="1900" dirty="0">
                <a:solidFill>
                  <a:schemeClr val="accent1">
                    <a:lumMod val="75000"/>
                  </a:schemeClr>
                </a:solidFill>
              </a:rPr>
              <a:t>תוכנה</a:t>
            </a:r>
            <a:r>
              <a:rPr lang="he-IL" sz="1900" dirty="0"/>
              <a:t>" - קבוצת הוראות המובעות בשפה קריאת מחשב, המסוגלת לגרום </a:t>
            </a:r>
            <a:r>
              <a:rPr lang="he-IL" sz="1900" dirty="0" err="1"/>
              <a:t>לתיפקוד</a:t>
            </a:r>
            <a:r>
              <a:rPr lang="he-IL" sz="1900" dirty="0"/>
              <a:t> של מחשב או לביצוע פעולה על ידי מחשב, והיא מגולמת, מוטבעת או מסומנת במכשיר או בחפץ, באמצעים אלקטרוניים, אלקטרומגנטיים, אלקטרוכימיים, אלקטרואופטיים או באמצעים אחרים, או שהיא טבועה או אחודה עם המחשב באופן כלשהו או שהיא נפרדת ממנו, והכל אם אינה מיועדת לשימוש במחשב עזר בלבד.</a:t>
            </a:r>
          </a:p>
          <a:p>
            <a:pPr algn="r"/>
            <a:endParaRPr lang="en-US" sz="1900" dirty="0"/>
          </a:p>
        </p:txBody>
      </p:sp>
      <p:sp>
        <p:nvSpPr>
          <p:cNvPr id="3" name="Title 2"/>
          <p:cNvSpPr>
            <a:spLocks noGrp="1"/>
          </p:cNvSpPr>
          <p:nvPr>
            <p:ph type="title"/>
          </p:nvPr>
        </p:nvSpPr>
        <p:spPr>
          <a:xfrm>
            <a:off x="381000" y="188640"/>
            <a:ext cx="8381260" cy="1221601"/>
          </a:xfrm>
        </p:spPr>
        <p:txBody>
          <a:bodyPr/>
          <a:lstStyle/>
          <a:p>
            <a:r>
              <a:rPr lang="he-IL" sz="4800" b="1" dirty="0">
                <a:effectLst>
                  <a:outerShdw blurRad="38100" dist="38100" dir="2700000" algn="tl">
                    <a:srgbClr val="000000">
                      <a:alpha val="43137"/>
                    </a:srgbClr>
                  </a:outerShdw>
                </a:effectLst>
              </a:rPr>
              <a:t>חוק המחשבים קובע </a:t>
            </a:r>
            <a:endParaRPr lang="en-US" sz="4800" b="1" dirty="0">
              <a:effectLst>
                <a:outerShdw blurRad="38100" dist="38100" dir="2700000" algn="tl">
                  <a:srgbClr val="000000">
                    <a:alpha val="43137"/>
                  </a:srgbClr>
                </a:outerShdw>
              </a:effectLst>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5805884"/>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8106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he-IL" sz="3200" dirty="0"/>
              <a:t>כמה עובדות על קוד פתוח כפי שפורסמו לאחרונה על ידי חברת </a:t>
            </a:r>
            <a:r>
              <a:rPr lang="en-US" sz="3200" dirty="0"/>
              <a:t>Black Duck</a:t>
            </a:r>
            <a:r>
              <a:rPr lang="he-IL" sz="3200" dirty="0"/>
              <a:t>*:</a:t>
            </a:r>
          </a:p>
          <a:p>
            <a:pPr lvl="1" algn="r" rtl="1">
              <a:buFont typeface="Arial" pitchFamily="34" charset="0"/>
              <a:buChar char="•"/>
            </a:pPr>
            <a:r>
              <a:rPr lang="he-IL" sz="2800" dirty="0"/>
              <a:t>יש מעל מאה מיליארד של שורות קוד פתוח אשר נכתבו על ידי מפתחים. </a:t>
            </a:r>
          </a:p>
          <a:p>
            <a:pPr lvl="1" algn="r" rtl="1">
              <a:buFont typeface="Arial" pitchFamily="34" charset="0"/>
              <a:buChar char="•"/>
            </a:pPr>
            <a:r>
              <a:rPr lang="he-IL" sz="2800" dirty="0"/>
              <a:t>כחצי מיליון פרויקטים אשר נעשה בהם שימוש בקוד פתוח. </a:t>
            </a:r>
          </a:p>
          <a:p>
            <a:pPr lvl="1" algn="r" rtl="1">
              <a:buFont typeface="Arial" pitchFamily="34" charset="0"/>
              <a:buChar char="•"/>
            </a:pPr>
            <a:r>
              <a:rPr lang="he-IL" sz="2800" dirty="0"/>
              <a:t>מיליארדי דולרים המושקעים בפיתוח תוכנות ומודולים בקוד פתוח. </a:t>
            </a:r>
          </a:p>
          <a:p>
            <a:pPr lvl="1" algn="r" rtl="1">
              <a:buFont typeface="Arial" pitchFamily="34" charset="0"/>
              <a:buChar char="•"/>
            </a:pPr>
            <a:r>
              <a:rPr lang="he-IL" sz="2800" dirty="0"/>
              <a:t>מעל 2,000 סוגי רישיונות שימוש בקוד פתוח.  </a:t>
            </a:r>
          </a:p>
          <a:p>
            <a:pPr lvl="1" algn="r" rtl="1"/>
            <a:endParaRPr lang="en-US" sz="2800" dirty="0"/>
          </a:p>
          <a:p>
            <a:pPr lvl="1" algn="r" rtl="1"/>
            <a:endParaRPr lang="he-IL" sz="2800" dirty="0"/>
          </a:p>
        </p:txBody>
      </p:sp>
      <p:sp>
        <p:nvSpPr>
          <p:cNvPr id="2" name="Title 1"/>
          <p:cNvSpPr>
            <a:spLocks noGrp="1"/>
          </p:cNvSpPr>
          <p:nvPr>
            <p:ph type="title"/>
          </p:nvPr>
        </p:nvSpPr>
        <p:spPr>
          <a:xfrm>
            <a:off x="179512" y="188640"/>
            <a:ext cx="8784976" cy="1221601"/>
          </a:xfrm>
        </p:spPr>
        <p:txBody>
          <a:bodyPr/>
          <a:lstStyle/>
          <a:p>
            <a:pPr rtl="1"/>
            <a:r>
              <a:rPr lang="he-IL" sz="4800" b="1" dirty="0">
                <a:effectLst>
                  <a:outerShdw blurRad="38100" dist="38100" dir="2700000" algn="tl">
                    <a:srgbClr val="000000">
                      <a:alpha val="43137"/>
                    </a:srgbClr>
                  </a:outerShdw>
                </a:effectLst>
              </a:rPr>
              <a:t>קוד פתוח</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3872265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1" y="1719070"/>
            <a:ext cx="8640960" cy="4878281"/>
          </a:xfrm>
        </p:spPr>
        <p:txBody>
          <a:bodyPr>
            <a:noAutofit/>
          </a:bodyPr>
          <a:lstStyle/>
          <a:p>
            <a:pPr marL="514350" indent="-514350" algn="r" rtl="1">
              <a:buFont typeface="+mj-lt"/>
              <a:buAutoNum type="arabicPeriod"/>
            </a:pPr>
            <a:r>
              <a:rPr lang="he-IL" sz="2600" dirty="0"/>
              <a:t>לא ניתן לעשות שימוש בתוכנות קוד פתוח בסביבת עבודה של תוכנות מסחריות. </a:t>
            </a:r>
          </a:p>
          <a:p>
            <a:pPr marL="514350" indent="-514350" algn="r" rtl="1">
              <a:buFont typeface="+mj-lt"/>
              <a:buAutoNum type="arabicPeriod"/>
            </a:pPr>
            <a:r>
              <a:rPr lang="he-IL" sz="2600" dirty="0"/>
              <a:t>כל רישיונות השימוש של קוד פתוח דורשים שחרור והפצה של קוד המקור לכל מטרה. </a:t>
            </a:r>
          </a:p>
          <a:p>
            <a:pPr marL="514350" indent="-514350" algn="r" rtl="1">
              <a:buFont typeface="+mj-lt"/>
              <a:buAutoNum type="arabicPeriod"/>
            </a:pPr>
            <a:r>
              <a:rPr lang="he-IL" sz="2600" dirty="0"/>
              <a:t>הסכמי הרישיון של תוכנות קוד פתוח אינם מאפשרים אכיפה אז אין משמעות לתנאים שבהסכם. </a:t>
            </a:r>
          </a:p>
          <a:p>
            <a:pPr marL="514350" indent="-514350" algn="r" rtl="1">
              <a:buFont typeface="+mj-lt"/>
              <a:buAutoNum type="arabicPeriod"/>
            </a:pPr>
            <a:r>
              <a:rPr lang="he-IL" sz="2600" dirty="0"/>
              <a:t>אף אחד לא ידע.</a:t>
            </a:r>
          </a:p>
          <a:p>
            <a:pPr marL="514350" indent="-514350" algn="r" rtl="1">
              <a:buFont typeface="+mj-lt"/>
              <a:buAutoNum type="arabicPeriod"/>
            </a:pPr>
            <a:r>
              <a:rPr lang="he-IL" sz="2600" dirty="0"/>
              <a:t>אם אין לי כוונה להפיץ את התוכנה, אז אין לי מה לדאוג בקשר לרישיון השימוש. </a:t>
            </a:r>
          </a:p>
          <a:p>
            <a:pPr marL="514350" indent="-514350" algn="r" rtl="1">
              <a:buFont typeface="+mj-lt"/>
              <a:buAutoNum type="arabicPeriod"/>
            </a:pPr>
            <a:r>
              <a:rPr lang="he-IL" sz="2600" dirty="0"/>
              <a:t>כל רישיונות השימוש של קוד פתוח הם הדדיים/ </a:t>
            </a:r>
            <a:r>
              <a:rPr lang="en-US" sz="2600" dirty="0"/>
              <a:t>COPYLEFT</a:t>
            </a:r>
            <a:r>
              <a:rPr lang="he-IL" sz="2600" dirty="0"/>
              <a:t>.</a:t>
            </a:r>
          </a:p>
        </p:txBody>
      </p:sp>
      <p:sp>
        <p:nvSpPr>
          <p:cNvPr id="2" name="Title 1"/>
          <p:cNvSpPr>
            <a:spLocks noGrp="1"/>
          </p:cNvSpPr>
          <p:nvPr>
            <p:ph type="title"/>
          </p:nvPr>
        </p:nvSpPr>
        <p:spPr>
          <a:xfrm>
            <a:off x="179512" y="188640"/>
            <a:ext cx="8784976" cy="1221601"/>
          </a:xfrm>
        </p:spPr>
        <p:txBody>
          <a:bodyPr/>
          <a:lstStyle/>
          <a:p>
            <a:r>
              <a:rPr lang="he-IL" sz="4800" b="1" dirty="0">
                <a:effectLst>
                  <a:outerShdw blurRad="38100" dist="38100" dir="2700000" algn="tl">
                    <a:srgbClr val="000000">
                      <a:alpha val="43137"/>
                    </a:srgbClr>
                  </a:outerShdw>
                </a:effectLst>
              </a:rPr>
              <a:t>6 מיתוסים על קוד פתוח</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2979635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279862"/>
            <a:ext cx="8568952" cy="4278666"/>
          </a:xfrm>
        </p:spPr>
        <p:txBody>
          <a:bodyPr>
            <a:normAutofit/>
          </a:bodyPr>
          <a:lstStyle/>
          <a:p>
            <a:pPr algn="r" rtl="1"/>
            <a:r>
              <a:rPr lang="he-IL" sz="2800" dirty="0"/>
              <a:t>החופש להריץ את התוכנה לכל מטרה. </a:t>
            </a:r>
          </a:p>
          <a:p>
            <a:pPr algn="r" rtl="1"/>
            <a:r>
              <a:rPr lang="he-IL" sz="2800" dirty="0"/>
              <a:t>החופש ללמוד כיצד פועלת התוכנה ולערוך בה שינויים המתאימים לדרישות משתמש הקצה, דבר הדורש גישה לקוד המקור.</a:t>
            </a:r>
          </a:p>
          <a:p>
            <a:pPr algn="r" rtl="1"/>
            <a:r>
              <a:rPr lang="he-IL" sz="2800" dirty="0"/>
              <a:t>החופש להפיץ הלאה עותקים של התוכנה על מנת ליצור מאגר משותף של הקוד וגישה חופשית אליו. </a:t>
            </a:r>
          </a:p>
          <a:p>
            <a:pPr algn="r" rtl="1"/>
            <a:r>
              <a:rPr lang="he-IL" sz="2800" dirty="0"/>
              <a:t>החופש לבצע שיפורים בתוכנה והחופש להפיץ גרסאות משופרות שלה לרווחת קהילת המפתחים. </a:t>
            </a:r>
          </a:p>
          <a:p>
            <a:endParaRPr lang="he-IL" sz="2800" dirty="0"/>
          </a:p>
          <a:p>
            <a:endParaRPr lang="he-IL" sz="2800" dirty="0"/>
          </a:p>
        </p:txBody>
      </p:sp>
      <p:sp>
        <p:nvSpPr>
          <p:cNvPr id="2" name="Title 1"/>
          <p:cNvSpPr>
            <a:spLocks noGrp="1"/>
          </p:cNvSpPr>
          <p:nvPr>
            <p:ph type="title"/>
          </p:nvPr>
        </p:nvSpPr>
        <p:spPr>
          <a:xfrm>
            <a:off x="179512" y="188640"/>
            <a:ext cx="8784976" cy="1296144"/>
          </a:xfrm>
        </p:spPr>
        <p:txBody>
          <a:bodyPr>
            <a:noAutofit/>
          </a:bodyPr>
          <a:lstStyle/>
          <a:p>
            <a:r>
              <a:rPr lang="en-US" sz="4000" dirty="0">
                <a:effectLst>
                  <a:outerShdw blurRad="38100" dist="38100" dir="2700000" algn="tl">
                    <a:srgbClr val="000000">
                      <a:alpha val="43137"/>
                    </a:srgbClr>
                  </a:outerShdw>
                </a:effectLst>
              </a:rPr>
              <a:t>Open Source Software (OSS)</a:t>
            </a:r>
            <a:endParaRPr lang="he-IL" sz="4000" dirty="0">
              <a:effectLst>
                <a:outerShdw blurRad="38100" dist="38100" dir="2700000" algn="tl">
                  <a:srgbClr val="000000">
                    <a:alpha val="43137"/>
                  </a:srgbClr>
                </a:outerShdw>
              </a:effectLst>
            </a:endParaRPr>
          </a:p>
        </p:txBody>
      </p:sp>
      <p:sp>
        <p:nvSpPr>
          <p:cNvPr id="4" name="TextBox 3"/>
          <p:cNvSpPr txBox="1"/>
          <p:nvPr/>
        </p:nvSpPr>
        <p:spPr>
          <a:xfrm>
            <a:off x="179512" y="1756641"/>
            <a:ext cx="8784976" cy="523220"/>
          </a:xfrm>
          <a:prstGeom prst="rect">
            <a:avLst/>
          </a:prstGeom>
          <a:noFill/>
        </p:spPr>
        <p:txBody>
          <a:bodyPr wrap="square" rtlCol="0">
            <a:spAutoFit/>
          </a:bodyPr>
          <a:lstStyle/>
          <a:p>
            <a:pPr algn="ctr"/>
            <a:r>
              <a:rPr lang="he-IL" sz="2800" b="1" dirty="0">
                <a:solidFill>
                  <a:schemeClr val="accent1">
                    <a:lumMod val="75000"/>
                  </a:schemeClr>
                </a:solidFill>
                <a:effectLst>
                  <a:outerShdw blurRad="38100" dist="38100" dir="2700000" algn="tl">
                    <a:srgbClr val="000000">
                      <a:alpha val="43137"/>
                    </a:srgbClr>
                  </a:outerShdw>
                </a:effectLst>
              </a:rPr>
              <a:t>תוכנה חופשית – הגדרה עיקרית</a:t>
            </a:r>
            <a:endParaRPr lang="en-US" sz="2800" b="1" dirty="0">
              <a:solidFill>
                <a:schemeClr val="accent1">
                  <a:lumMod val="75000"/>
                </a:schemeClr>
              </a:solidFill>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3579002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120" y="1772816"/>
            <a:ext cx="8407893" cy="4137639"/>
          </a:xfrm>
        </p:spPr>
        <p:txBody>
          <a:bodyPr>
            <a:noAutofit/>
          </a:bodyPr>
          <a:lstStyle/>
          <a:p>
            <a:pPr algn="r" rtl="1"/>
            <a:r>
              <a:rPr lang="he-IL" sz="2600" dirty="0"/>
              <a:t>הפצה מחדש של הקוד באופן חופשי.</a:t>
            </a:r>
          </a:p>
          <a:p>
            <a:pPr algn="r" rtl="1"/>
            <a:r>
              <a:rPr lang="he-IL" sz="2600" dirty="0"/>
              <a:t>תוכנה אשר נכתבה באמצעות קוד פתוח, חייבת שתכלול את קוד המקור ותאפשר הפצה של קוד המקור לרבות בצורתו המהודרת (</a:t>
            </a:r>
            <a:r>
              <a:rPr lang="en-US" sz="2600" dirty="0"/>
              <a:t>compiled</a:t>
            </a:r>
            <a:r>
              <a:rPr lang="he-IL" sz="2600" dirty="0"/>
              <a:t>)</a:t>
            </a:r>
          </a:p>
          <a:p>
            <a:pPr algn="r" rtl="1"/>
            <a:r>
              <a:rPr lang="he-IL" sz="2600" dirty="0"/>
              <a:t>הקוד הפתוח חייב לאפשר שינויים ועבודות נגזרות. </a:t>
            </a:r>
          </a:p>
          <a:p>
            <a:pPr algn="r" rtl="1"/>
            <a:r>
              <a:rPr lang="he-IL" sz="2600" dirty="0"/>
              <a:t>אחדות ושלמות של קוד המקור של המפתח.</a:t>
            </a:r>
          </a:p>
          <a:p>
            <a:pPr algn="r" rtl="1"/>
            <a:r>
              <a:rPr lang="he-IL" sz="2600" dirty="0"/>
              <a:t>איסור להפלות בין אנשים או קבוצות אשר יכולים לעשות שימוש בקוד. </a:t>
            </a:r>
          </a:p>
          <a:p>
            <a:pPr algn="r" rtl="1"/>
            <a:r>
              <a:rPr lang="he-IL" sz="2600" dirty="0"/>
              <a:t>איסור להפלות בין תחומים ניסיוניים המבקשים לעשות שימוש בקוד. </a:t>
            </a:r>
          </a:p>
          <a:p>
            <a:pPr algn="r" rtl="1"/>
            <a:endParaRPr lang="he-IL" sz="2600" dirty="0"/>
          </a:p>
          <a:p>
            <a:pPr algn="r" rtl="1"/>
            <a:endParaRPr lang="he-IL" sz="2600" dirty="0"/>
          </a:p>
          <a:p>
            <a:pPr algn="r" rtl="1"/>
            <a:endParaRPr lang="he-IL" sz="2600" dirty="0"/>
          </a:p>
        </p:txBody>
      </p:sp>
      <p:sp>
        <p:nvSpPr>
          <p:cNvPr id="2" name="Title 1"/>
          <p:cNvSpPr>
            <a:spLocks noGrp="1"/>
          </p:cNvSpPr>
          <p:nvPr>
            <p:ph type="title"/>
          </p:nvPr>
        </p:nvSpPr>
        <p:spPr>
          <a:xfrm>
            <a:off x="179512" y="188640"/>
            <a:ext cx="8784976" cy="1221601"/>
          </a:xfrm>
        </p:spPr>
        <p:txBody>
          <a:bodyPr/>
          <a:lstStyle/>
          <a:p>
            <a:r>
              <a:rPr lang="he-IL" sz="4800" b="1" dirty="0">
                <a:effectLst>
                  <a:outerShdw blurRad="38100" dist="38100" dir="2700000" algn="tl">
                    <a:srgbClr val="000000">
                      <a:alpha val="43137"/>
                    </a:srgbClr>
                  </a:outerShdw>
                </a:effectLst>
              </a:rPr>
              <a:t>קוד פתוח – מאפיינים מובהקים</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3809476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988840"/>
            <a:ext cx="8407893" cy="4407408"/>
          </a:xfrm>
        </p:spPr>
        <p:txBody>
          <a:bodyPr>
            <a:normAutofit/>
          </a:bodyPr>
          <a:lstStyle/>
          <a:p>
            <a:pPr algn="r" rtl="1"/>
            <a:r>
              <a:rPr lang="he-IL" sz="2800" dirty="0"/>
              <a:t>הפצה של רישיון השימוש – לא ניתן לדרוש בנוסף לקוד הפתוח ברישיון שימוש נוסף במקרה והקוד/תוכנה מופצת מחדש. </a:t>
            </a:r>
          </a:p>
          <a:p>
            <a:pPr algn="r" rtl="1"/>
            <a:r>
              <a:rPr lang="he-IL" sz="2800" dirty="0"/>
              <a:t>רישיונות שימוש אסור שיוגבלו למוצר ספציפי. </a:t>
            </a:r>
          </a:p>
          <a:p>
            <a:pPr algn="r" rtl="1"/>
            <a:r>
              <a:rPr lang="he-IL" sz="2800" dirty="0"/>
              <a:t>רישיונות שימוש אסור שייצרו הגבלות בקשר עם תוכנות אחרות. </a:t>
            </a:r>
          </a:p>
          <a:p>
            <a:pPr algn="r" rtl="1"/>
            <a:r>
              <a:rPr lang="he-IL" sz="2800" dirty="0"/>
              <a:t>רישיונות שימוש אמורים להיות "ניטרליים" מבחינה טכנולוגית ולא להיות מיועדים מראש לטכנולוגיה ספציפית</a:t>
            </a:r>
          </a:p>
        </p:txBody>
      </p:sp>
      <p:sp>
        <p:nvSpPr>
          <p:cNvPr id="2" name="Title 1"/>
          <p:cNvSpPr>
            <a:spLocks noGrp="1"/>
          </p:cNvSpPr>
          <p:nvPr>
            <p:ph type="title"/>
          </p:nvPr>
        </p:nvSpPr>
        <p:spPr>
          <a:xfrm>
            <a:off x="107504" y="188640"/>
            <a:ext cx="8784976" cy="1221601"/>
          </a:xfrm>
        </p:spPr>
        <p:txBody>
          <a:bodyPr>
            <a:noAutofit/>
          </a:bodyPr>
          <a:lstStyle/>
          <a:p>
            <a:r>
              <a:rPr lang="he-IL" sz="4000" b="1" dirty="0">
                <a:effectLst>
                  <a:outerShdw blurRad="38100" dist="38100" dir="2700000" algn="tl">
                    <a:srgbClr val="000000">
                      <a:alpha val="43137"/>
                    </a:srgbClr>
                  </a:outerShdw>
                </a:effectLst>
              </a:rPr>
              <a:t>קוד פתוח – עוד מאפיינים מובהקים</a:t>
            </a:r>
            <a:endParaRPr lang="he-IL" sz="4000" dirty="0">
              <a:effectLst>
                <a:outerShdw blurRad="38100" dist="38100" dir="2700000" algn="tl">
                  <a:srgbClr val="000000">
                    <a:alpha val="43137"/>
                  </a:srgbClr>
                </a:outerShdw>
              </a:effectLst>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2139511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719071"/>
            <a:ext cx="8640959" cy="2285993"/>
          </a:xfrm>
        </p:spPr>
        <p:txBody>
          <a:bodyPr>
            <a:noAutofit/>
          </a:bodyPr>
          <a:lstStyle/>
          <a:p>
            <a:pPr marL="45720" indent="0" algn="r" rtl="1">
              <a:buNone/>
            </a:pPr>
            <a:r>
              <a:rPr lang="he-IL" sz="2800" b="1" dirty="0"/>
              <a:t>רישיון מגביל / הדדי (</a:t>
            </a:r>
            <a:r>
              <a:rPr lang="en-US" sz="2800" b="1" dirty="0"/>
              <a:t>Restrictive/Reciprocity</a:t>
            </a:r>
            <a:r>
              <a:rPr lang="he-IL" sz="2800" b="1" dirty="0"/>
              <a:t>): </a:t>
            </a:r>
          </a:p>
          <a:p>
            <a:pPr marL="45720" indent="0" algn="r" rtl="1">
              <a:buNone/>
            </a:pPr>
            <a:r>
              <a:rPr lang="he-IL" sz="2800" dirty="0"/>
              <a:t>דורש מהמשתמש ברישיון לאפשר לצדדים שלישיים לעשות שימוש בשיפורים ו/או ההתאמות בתוכנה, תחת תנאים דומים כמו ברישיון המקורי. </a:t>
            </a:r>
          </a:p>
          <a:p>
            <a:pPr marL="45720" indent="0" algn="r" rtl="1">
              <a:buNone/>
            </a:pPr>
            <a:r>
              <a:rPr lang="he-IL" sz="2800" dirty="0"/>
              <a:t>ידוע גם בכינוי </a:t>
            </a:r>
            <a:r>
              <a:rPr lang="en-US" sz="2800" dirty="0"/>
              <a:t>COPYLEFT</a:t>
            </a:r>
            <a:endParaRPr lang="he-IL" sz="2800" dirty="0"/>
          </a:p>
        </p:txBody>
      </p:sp>
      <p:sp>
        <p:nvSpPr>
          <p:cNvPr id="2" name="Title 1"/>
          <p:cNvSpPr>
            <a:spLocks noGrp="1"/>
          </p:cNvSpPr>
          <p:nvPr>
            <p:ph type="title"/>
          </p:nvPr>
        </p:nvSpPr>
        <p:spPr>
          <a:xfrm>
            <a:off x="179512" y="355847"/>
            <a:ext cx="8712968" cy="1054394"/>
          </a:xfrm>
        </p:spPr>
        <p:txBody>
          <a:bodyPr/>
          <a:lstStyle/>
          <a:p>
            <a:r>
              <a:rPr lang="he-IL" sz="4800" b="1" dirty="0">
                <a:effectLst>
                  <a:outerShdw blurRad="38100" dist="38100" dir="2700000" algn="tl">
                    <a:srgbClr val="000000">
                      <a:alpha val="43137"/>
                    </a:srgbClr>
                  </a:outerShdw>
                </a:effectLst>
              </a:rPr>
              <a:t>סוגי רישיונות קוד פתוח</a:t>
            </a:r>
          </a:p>
        </p:txBody>
      </p:sp>
      <p:sp>
        <p:nvSpPr>
          <p:cNvPr id="4" name="TextBox 3"/>
          <p:cNvSpPr txBox="1"/>
          <p:nvPr/>
        </p:nvSpPr>
        <p:spPr>
          <a:xfrm>
            <a:off x="179512" y="4077072"/>
            <a:ext cx="8820472" cy="2585323"/>
          </a:xfrm>
          <a:prstGeom prst="rect">
            <a:avLst/>
          </a:prstGeom>
          <a:noFill/>
        </p:spPr>
        <p:txBody>
          <a:bodyPr wrap="square" rtlCol="0">
            <a:spAutoFit/>
          </a:bodyPr>
          <a:lstStyle/>
          <a:p>
            <a:pPr lvl="1"/>
            <a:r>
              <a:rPr lang="he-IL" sz="2400" b="1" u="sng" dirty="0">
                <a:solidFill>
                  <a:schemeClr val="accent6">
                    <a:lumMod val="75000"/>
                  </a:schemeClr>
                </a:solidFill>
              </a:rPr>
              <a:t>הדדיות "רגילה": </a:t>
            </a:r>
          </a:p>
          <a:p>
            <a:pPr lvl="1"/>
            <a:r>
              <a:rPr lang="he-IL" sz="2400" dirty="0">
                <a:solidFill>
                  <a:schemeClr val="accent6">
                    <a:lumMod val="75000"/>
                  </a:schemeClr>
                </a:solidFill>
              </a:rPr>
              <a:t>המפתח אינו רשאי לשלול זכויות אשר הוא עצמו קיבל על פי רישיון. </a:t>
            </a:r>
          </a:p>
          <a:p>
            <a:pPr lvl="1"/>
            <a:r>
              <a:rPr lang="he-IL" sz="2400" dirty="0">
                <a:solidFill>
                  <a:schemeClr val="accent6">
                    <a:lumMod val="75000"/>
                  </a:schemeClr>
                </a:solidFill>
              </a:rPr>
              <a:t>במידה והתוכנה החופשית משולבת בתוכנה קניינית, ניתן להפיץ את המוצר הסופי תחת רישיון עצמאי, אשר שומר על זכויות החברה המפתחת ואינו מכפיף את המוצר שלה לרישיון החופשי אולם בתנאים מסוימים.  למשל רישיון </a:t>
            </a:r>
            <a:r>
              <a:rPr lang="en-US" sz="2400" dirty="0">
                <a:solidFill>
                  <a:schemeClr val="accent6">
                    <a:lumMod val="75000"/>
                  </a:schemeClr>
                </a:solidFill>
              </a:rPr>
              <a:t>LGPL</a:t>
            </a:r>
            <a:r>
              <a:rPr lang="he-IL" sz="2400" dirty="0">
                <a:solidFill>
                  <a:schemeClr val="accent6">
                    <a:lumMod val="75000"/>
                  </a:schemeClr>
                </a:solidFill>
              </a:rPr>
              <a:t>.</a:t>
            </a:r>
          </a:p>
          <a:p>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288540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060848"/>
            <a:ext cx="8229600" cy="3384376"/>
          </a:xfrm>
        </p:spPr>
        <p:txBody>
          <a:bodyPr>
            <a:normAutofit lnSpcReduction="10000"/>
          </a:bodyPr>
          <a:lstStyle/>
          <a:p>
            <a:pPr algn="r" rtl="1"/>
            <a:r>
              <a:rPr lang="he-IL" sz="3000" b="1" u="sng" dirty="0"/>
              <a:t>הדדיות מוגברת</a:t>
            </a:r>
            <a:r>
              <a:rPr lang="he-IL" sz="3000" b="1" dirty="0"/>
              <a:t> </a:t>
            </a:r>
            <a:r>
              <a:rPr lang="he-IL" sz="3000" dirty="0"/>
              <a:t>– כאשר מפתח יצר והפיץ תוכנה הנגזרת מהתוכנה החופשית, הוא מכפיף את התוכנה החדשה לרישיון השימוש של התוכנה המקורית. </a:t>
            </a:r>
          </a:p>
          <a:p>
            <a:pPr marL="45720" indent="0" algn="r" rtl="1">
              <a:buNone/>
            </a:pPr>
            <a:endParaRPr lang="he-IL" sz="600" dirty="0"/>
          </a:p>
          <a:p>
            <a:pPr lvl="1" algn="r" rtl="1">
              <a:buFont typeface="Arial" pitchFamily="34" charset="0"/>
              <a:buChar char="•"/>
            </a:pPr>
            <a:r>
              <a:rPr lang="he-IL" sz="3000" dirty="0"/>
              <a:t>גם לגבי שינוי הקוד בתוכנה המקורית</a:t>
            </a:r>
          </a:p>
          <a:p>
            <a:pPr lvl="1" algn="r" rtl="1">
              <a:buFont typeface="Arial" pitchFamily="34" charset="0"/>
              <a:buChar char="•"/>
            </a:pPr>
            <a:r>
              <a:rPr lang="he-IL" sz="3000" dirty="0"/>
              <a:t>גם לגבי קישור בין התוכנה המקורית לתוכנה שיצר המפתח.</a:t>
            </a:r>
          </a:p>
          <a:p>
            <a:pPr algn="r" rtl="1">
              <a:buFont typeface="Arial" pitchFamily="34" charset="0"/>
              <a:buChar char="•"/>
            </a:pPr>
            <a:endParaRPr lang="he-IL" dirty="0"/>
          </a:p>
        </p:txBody>
      </p:sp>
      <p:sp>
        <p:nvSpPr>
          <p:cNvPr id="2" name="Title 1"/>
          <p:cNvSpPr>
            <a:spLocks noGrp="1"/>
          </p:cNvSpPr>
          <p:nvPr>
            <p:ph type="title"/>
          </p:nvPr>
        </p:nvSpPr>
        <p:spPr>
          <a:xfrm>
            <a:off x="107504" y="188640"/>
            <a:ext cx="8856984" cy="1221601"/>
          </a:xfrm>
        </p:spPr>
        <p:txBody>
          <a:bodyPr>
            <a:normAutofit/>
          </a:bodyPr>
          <a:lstStyle/>
          <a:p>
            <a:pPr rtl="1"/>
            <a:r>
              <a:rPr lang="he-IL" sz="4800" b="1" dirty="0">
                <a:effectLst>
                  <a:outerShdw blurRad="38100" dist="38100" dir="2700000" algn="tl">
                    <a:srgbClr val="000000">
                      <a:alpha val="43137"/>
                    </a:srgbClr>
                  </a:outerShdw>
                </a:effectLst>
              </a:rPr>
              <a:t>סוגי רישיונות קוד פתוח </a:t>
            </a:r>
            <a:endParaRPr lang="he-IL" sz="5400" dirty="0">
              <a:effectLst>
                <a:outerShdw blurRad="38100" dist="38100" dir="2700000" algn="tl">
                  <a:srgbClr val="000000">
                    <a:alpha val="43137"/>
                  </a:srgbClr>
                </a:outerShdw>
              </a:effectLst>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3224494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r" rtl="1"/>
            <a:r>
              <a:rPr lang="he-IL" sz="2800" b="1" dirty="0"/>
              <a:t>רישיון מתיר (</a:t>
            </a:r>
            <a:r>
              <a:rPr lang="en-US" sz="2800" b="1" dirty="0"/>
              <a:t>Permissive</a:t>
            </a:r>
            <a:r>
              <a:rPr lang="he-IL" sz="2800" b="1" dirty="0"/>
              <a:t>)</a:t>
            </a:r>
            <a:r>
              <a:rPr lang="he-IL" sz="2800" dirty="0"/>
              <a:t>: שיפורים והתאמות בקוד יכולים להישאר חסויים רכוש פרטי של המשתמש. על פי רוב אלו רישיונות פשוטים וקצרים. </a:t>
            </a:r>
          </a:p>
          <a:p>
            <a:pPr algn="r" rtl="1"/>
            <a:r>
              <a:rPr lang="he-IL" sz="2800" dirty="0"/>
              <a:t>הפצה בקוד המקור מותרת ובלבד שתצורף הודעה על זכות יוצרים והסרת האחריות. </a:t>
            </a:r>
          </a:p>
          <a:p>
            <a:pPr algn="r" rtl="1"/>
            <a:r>
              <a:rPr lang="he-IL" sz="2800" dirty="0"/>
              <a:t>רישיונות מסוג </a:t>
            </a:r>
            <a:r>
              <a:rPr lang="en-US" sz="2800" dirty="0"/>
              <a:t>BSD</a:t>
            </a:r>
            <a:r>
              <a:rPr lang="he-IL" sz="2800" dirty="0"/>
              <a:t> (</a:t>
            </a:r>
            <a:r>
              <a:rPr lang="en-US" sz="2800" dirty="0"/>
              <a:t>Berkeley Software Distribution</a:t>
            </a:r>
            <a:r>
              <a:rPr lang="he-IL" sz="2800" dirty="0"/>
              <a:t>)</a:t>
            </a:r>
          </a:p>
          <a:p>
            <a:pPr algn="r" rtl="1"/>
            <a:r>
              <a:rPr lang="he-IL" sz="2800" dirty="0"/>
              <a:t>רישיונות מסוג </a:t>
            </a:r>
            <a:r>
              <a:rPr lang="en-US" sz="2800" dirty="0"/>
              <a:t>Apache</a:t>
            </a:r>
            <a:endParaRPr lang="he-IL" sz="2800" dirty="0"/>
          </a:p>
          <a:p>
            <a:pPr algn="r" rtl="1"/>
            <a:r>
              <a:rPr lang="he-IL" sz="2800" dirty="0"/>
              <a:t>רישיונות מסוג </a:t>
            </a:r>
            <a:r>
              <a:rPr lang="en-US" sz="2800" dirty="0"/>
              <a:t>MIT</a:t>
            </a:r>
            <a:endParaRPr lang="he-IL" sz="2800" dirty="0"/>
          </a:p>
          <a:p>
            <a:pPr algn="r" rtl="1"/>
            <a:endParaRPr lang="he-IL" sz="2800" dirty="0"/>
          </a:p>
        </p:txBody>
      </p:sp>
      <p:sp>
        <p:nvSpPr>
          <p:cNvPr id="2" name="Title 1"/>
          <p:cNvSpPr>
            <a:spLocks noGrp="1"/>
          </p:cNvSpPr>
          <p:nvPr>
            <p:ph type="title"/>
          </p:nvPr>
        </p:nvSpPr>
        <p:spPr>
          <a:xfrm>
            <a:off x="107504" y="188640"/>
            <a:ext cx="8856984" cy="1221601"/>
          </a:xfrm>
        </p:spPr>
        <p:txBody>
          <a:bodyPr/>
          <a:lstStyle/>
          <a:p>
            <a:r>
              <a:rPr lang="he-IL" sz="4800" b="1" dirty="0">
                <a:effectLst>
                  <a:outerShdw blurRad="38100" dist="38100" dir="2700000" algn="tl">
                    <a:srgbClr val="000000">
                      <a:alpha val="43137"/>
                    </a:srgbClr>
                  </a:outerShdw>
                </a:effectLst>
              </a:rPr>
              <a:t>סוגי רישיונות קוד פתוח </a:t>
            </a:r>
            <a:endParaRPr lang="he-IL" sz="4800" dirty="0">
              <a:effectLst>
                <a:outerShdw blurRad="38100" dist="38100" dir="2700000" algn="tl">
                  <a:srgbClr val="000000">
                    <a:alpha val="43137"/>
                  </a:srgbClr>
                </a:outerShdw>
              </a:effectLst>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376996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3" y="1719071"/>
            <a:ext cx="8784976" cy="4407408"/>
          </a:xfrm>
        </p:spPr>
        <p:txBody>
          <a:bodyPr>
            <a:noAutofit/>
          </a:bodyPr>
          <a:lstStyle/>
          <a:p>
            <a:pPr algn="r" rtl="1"/>
            <a:r>
              <a:rPr lang="he-IL" sz="2600" dirty="0"/>
              <a:t>השימוש ברישיונות קוד פתוח ויצירת אינטראקציה בין תוכנה חופשית ובין תוכנה קניינית, עלול להכפיף את השימוש בתוכנה הקניינית לדרישות רישיון הקוד הפתוח ועלול לחייב את המפתח לגלות את הקוד של התוכנה הקניינית. </a:t>
            </a:r>
          </a:p>
          <a:p>
            <a:pPr algn="r" rtl="1"/>
            <a:r>
              <a:rPr lang="he-IL" sz="2600" dirty="0"/>
              <a:t>רישיונות "מדבקים" (</a:t>
            </a:r>
            <a:r>
              <a:rPr lang="en-US" sz="2600" dirty="0"/>
              <a:t>Viral Licenses</a:t>
            </a:r>
            <a:r>
              <a:rPr lang="he-IL" sz="2600" dirty="0"/>
              <a:t>)- רישיון השימוש המקורי מדביק את כל שרשרת התוכנות אשר פותחו על בסיסו, בתנאי הרישיון המקורי. </a:t>
            </a:r>
          </a:p>
          <a:p>
            <a:pPr algn="r" rtl="1"/>
            <a:r>
              <a:rPr lang="he-IL" sz="2600" dirty="0"/>
              <a:t>קיים הבדל גדול בין שימוש בתוכנה חופשית ורישיון קוד פתוח במסגרת פנים ארגונית ובין הטמעה של קוד פתוח במוצר נמכר. עלולות להיות לכך השלכות מרחיקות לכת עבור החברה הבאה למכור את מוצריה לצדדים שלישיים. </a:t>
            </a:r>
          </a:p>
        </p:txBody>
      </p:sp>
      <p:sp>
        <p:nvSpPr>
          <p:cNvPr id="2" name="Title 1"/>
          <p:cNvSpPr>
            <a:spLocks noGrp="1"/>
          </p:cNvSpPr>
          <p:nvPr>
            <p:ph type="title"/>
          </p:nvPr>
        </p:nvSpPr>
        <p:spPr>
          <a:xfrm>
            <a:off x="179512" y="188640"/>
            <a:ext cx="8712968" cy="1221601"/>
          </a:xfrm>
        </p:spPr>
        <p:txBody>
          <a:bodyPr/>
          <a:lstStyle/>
          <a:p>
            <a:r>
              <a:rPr lang="he-IL" sz="4800" b="1" dirty="0">
                <a:effectLst>
                  <a:outerShdw blurRad="38100" dist="38100" dir="2700000" algn="tl">
                    <a:srgbClr val="000000">
                      <a:alpha val="43137"/>
                    </a:srgbClr>
                  </a:outerShdw>
                </a:effectLst>
              </a:rPr>
              <a:t>רישיונות קוד פתוח – סיכום</a:t>
            </a:r>
          </a:p>
        </p:txBody>
      </p:sp>
    </p:spTree>
    <p:extLst>
      <p:ext uri="{BB962C8B-B14F-4D97-AF65-F5344CB8AC3E}">
        <p14:creationId xmlns:p14="http://schemas.microsoft.com/office/powerpoint/2010/main" val="2266361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053" y="2996952"/>
            <a:ext cx="8407893" cy="3489566"/>
          </a:xfrm>
        </p:spPr>
        <p:txBody>
          <a:bodyPr>
            <a:normAutofit lnSpcReduction="10000"/>
          </a:bodyPr>
          <a:lstStyle/>
          <a:p>
            <a:pPr lvl="1" algn="r" rtl="1">
              <a:buFont typeface="Arial" pitchFamily="34" charset="0"/>
              <a:buChar char="•"/>
            </a:pPr>
            <a:r>
              <a:rPr lang="he-IL" sz="2800" dirty="0"/>
              <a:t>זהו רישיון הקוד הפתוח הנפוץ ביותר. </a:t>
            </a:r>
          </a:p>
          <a:p>
            <a:pPr lvl="1" algn="r" rtl="1">
              <a:buFont typeface="Arial" pitchFamily="34" charset="0"/>
              <a:buChar char="•"/>
            </a:pPr>
            <a:r>
              <a:rPr lang="he-IL" sz="2800" dirty="0"/>
              <a:t>השימוש העיקרי כיום נעשה בגרסה 2 וגרסה 3 הצוברת תאוצה. </a:t>
            </a:r>
          </a:p>
          <a:p>
            <a:pPr lvl="1" algn="r" rtl="1">
              <a:buFont typeface="Arial" pitchFamily="34" charset="0"/>
              <a:buChar char="•"/>
            </a:pPr>
            <a:r>
              <a:rPr lang="he-IL" sz="2800" dirty="0"/>
              <a:t>הרישיון </a:t>
            </a:r>
            <a:r>
              <a:rPr lang="he-IL" sz="2800" u="sng" dirty="0"/>
              <a:t>אינו</a:t>
            </a:r>
            <a:r>
              <a:rPr lang="he-IL" sz="2800" dirty="0"/>
              <a:t> מסדיר את השימוש בתוכנה אלא נושאים של העתקת התוכנה, הפצתה ועריכת שינויים בה. </a:t>
            </a:r>
          </a:p>
          <a:p>
            <a:pPr lvl="1" algn="r" rtl="1">
              <a:buFont typeface="Arial" pitchFamily="34" charset="0"/>
              <a:buChar char="•"/>
            </a:pPr>
            <a:r>
              <a:rPr lang="he-IL" sz="2800" dirty="0"/>
              <a:t>השימוש בתוכנה חופשי מכל מגבלה ומתייחס להרצה של התוכנה (בניגוד להעתקה ו/או שינוי).</a:t>
            </a:r>
          </a:p>
        </p:txBody>
      </p:sp>
      <p:sp>
        <p:nvSpPr>
          <p:cNvPr id="2" name="Title 1"/>
          <p:cNvSpPr>
            <a:spLocks noGrp="1"/>
          </p:cNvSpPr>
          <p:nvPr>
            <p:ph type="title"/>
          </p:nvPr>
        </p:nvSpPr>
        <p:spPr>
          <a:xfrm>
            <a:off x="2546276" y="188640"/>
            <a:ext cx="6418212" cy="1221601"/>
          </a:xfrm>
        </p:spPr>
        <p:txBody>
          <a:bodyPr>
            <a:noAutofit/>
          </a:bodyPr>
          <a:lstStyle/>
          <a:p>
            <a:r>
              <a:rPr lang="he-IL" sz="4800" b="1" dirty="0">
                <a:effectLst>
                  <a:outerShdw blurRad="38100" dist="38100" dir="2700000" algn="tl">
                    <a:srgbClr val="000000">
                      <a:alpha val="43137"/>
                    </a:srgbClr>
                  </a:outerShdw>
                </a:effectLst>
              </a:rPr>
              <a:t>רישיונות קוד פתוח נפוצים</a:t>
            </a:r>
          </a:p>
        </p:txBody>
      </p:sp>
      <p:sp>
        <p:nvSpPr>
          <p:cNvPr id="4" name="TextBox 3"/>
          <p:cNvSpPr txBox="1"/>
          <p:nvPr/>
        </p:nvSpPr>
        <p:spPr>
          <a:xfrm>
            <a:off x="3019066" y="1628800"/>
            <a:ext cx="5909361" cy="1323439"/>
          </a:xfrm>
          <a:prstGeom prst="rect">
            <a:avLst/>
          </a:prstGeom>
          <a:noFill/>
        </p:spPr>
        <p:txBody>
          <a:bodyPr wrap="square" rtlCol="0">
            <a:spAutoFit/>
          </a:bodyPr>
          <a:lstStyle/>
          <a:p>
            <a:pPr algn="ctr" rtl="0"/>
            <a:r>
              <a:rPr lang="en-US" sz="4000" dirty="0">
                <a:solidFill>
                  <a:schemeClr val="accent1">
                    <a:lumMod val="75000"/>
                  </a:schemeClr>
                </a:solidFill>
              </a:rPr>
              <a:t>GNU – General Public License (GPL)</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2911563" cy="244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4100396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060848"/>
            <a:ext cx="8079433" cy="4065631"/>
          </a:xfrm>
        </p:spPr>
        <p:txBody>
          <a:bodyPr>
            <a:normAutofit/>
          </a:bodyPr>
          <a:lstStyle/>
          <a:p>
            <a:pPr marL="0" indent="0" algn="r" rtl="1">
              <a:buNone/>
            </a:pPr>
            <a:r>
              <a:rPr lang="he-IL" altLang="he-IL" sz="3200" b="1" dirty="0">
                <a:latin typeface="Tahoma" pitchFamily="34" charset="0"/>
                <a:cs typeface="David" pitchFamily="34" charset="-79"/>
              </a:rPr>
              <a:t>ע"א 89\139 אחיטוב נ' הרפז: </a:t>
            </a:r>
          </a:p>
          <a:p>
            <a:pPr algn="r" rtl="1"/>
            <a:r>
              <a:rPr lang="he-IL" altLang="he-IL" sz="3200" dirty="0">
                <a:latin typeface="Times New Roman" pitchFamily="18" charset="0"/>
                <a:cs typeface="David" pitchFamily="34" charset="-79"/>
              </a:rPr>
              <a:t>זכות יוצרים לגבי תוכנת מחשב משתרעת מעבר לקוד המילולי של התוכנה ומוענקת גם לצורה    (</a:t>
            </a:r>
            <a:r>
              <a:rPr lang="en-US" altLang="he-IL" sz="3200" dirty="0">
                <a:latin typeface="Times New Roman" pitchFamily="18" charset="0"/>
                <a:cs typeface="David" pitchFamily="34" charset="-79"/>
              </a:rPr>
              <a:t>Artwork</a:t>
            </a:r>
            <a:r>
              <a:rPr lang="he-IL" altLang="he-IL" sz="3200" dirty="0">
                <a:latin typeface="Times New Roman" pitchFamily="18" charset="0"/>
                <a:cs typeface="David" pitchFamily="34" charset="-79"/>
              </a:rPr>
              <a:t>), למבנה (</a:t>
            </a:r>
            <a:r>
              <a:rPr lang="en-US" altLang="he-IL" sz="3200" dirty="0">
                <a:latin typeface="Times New Roman" pitchFamily="18" charset="0"/>
                <a:cs typeface="David" pitchFamily="34" charset="-79"/>
              </a:rPr>
              <a:t>Structure</a:t>
            </a:r>
            <a:r>
              <a:rPr lang="he-IL" altLang="he-IL" sz="3200" dirty="0">
                <a:latin typeface="Times New Roman" pitchFamily="18" charset="0"/>
                <a:cs typeface="David" pitchFamily="34" charset="-79"/>
              </a:rPr>
              <a:t>), להזנת המשתמש (</a:t>
            </a:r>
            <a:r>
              <a:rPr lang="en-US" altLang="he-IL" sz="3200" dirty="0">
                <a:latin typeface="Times New Roman" pitchFamily="18" charset="0"/>
                <a:cs typeface="David" pitchFamily="34" charset="-79"/>
              </a:rPr>
              <a:t>User Input</a:t>
            </a:r>
            <a:r>
              <a:rPr lang="he-IL" altLang="he-IL" sz="3200" dirty="0">
                <a:latin typeface="Times New Roman" pitchFamily="18" charset="0"/>
                <a:cs typeface="David" pitchFamily="34" charset="-79"/>
              </a:rPr>
              <a:t>), לסדר (</a:t>
            </a:r>
            <a:r>
              <a:rPr lang="en-US" altLang="he-IL" sz="3200" dirty="0">
                <a:latin typeface="Times New Roman" pitchFamily="18" charset="0"/>
                <a:cs typeface="David" pitchFamily="34" charset="-79"/>
              </a:rPr>
              <a:t>Sequence</a:t>
            </a:r>
            <a:r>
              <a:rPr lang="he-IL" altLang="he-IL" sz="3200" dirty="0">
                <a:latin typeface="Times New Roman" pitchFamily="18" charset="0"/>
                <a:cs typeface="David" pitchFamily="34" charset="-79"/>
              </a:rPr>
              <a:t>) ולארגון (</a:t>
            </a:r>
            <a:r>
              <a:rPr lang="en-US" altLang="he-IL" sz="3200" dirty="0">
                <a:latin typeface="Times New Roman" pitchFamily="18" charset="0"/>
                <a:cs typeface="David" pitchFamily="34" charset="-79"/>
              </a:rPr>
              <a:t>Organization</a:t>
            </a:r>
            <a:r>
              <a:rPr lang="he-IL" altLang="he-IL" sz="3200" dirty="0">
                <a:latin typeface="Times New Roman" pitchFamily="18" charset="0"/>
                <a:cs typeface="David" pitchFamily="34" charset="-79"/>
              </a:rPr>
              <a:t>) של התוכנה. </a:t>
            </a:r>
          </a:p>
          <a:p>
            <a:pPr algn="r" rtl="1"/>
            <a:endParaRPr lang="he-IL" sz="3200" dirty="0"/>
          </a:p>
        </p:txBody>
      </p:sp>
      <p:sp>
        <p:nvSpPr>
          <p:cNvPr id="2" name="Title 1"/>
          <p:cNvSpPr>
            <a:spLocks noGrp="1"/>
          </p:cNvSpPr>
          <p:nvPr>
            <p:ph type="title"/>
          </p:nvPr>
        </p:nvSpPr>
        <p:spPr>
          <a:xfrm>
            <a:off x="179512" y="188640"/>
            <a:ext cx="8712968" cy="1221601"/>
          </a:xfrm>
        </p:spPr>
        <p:txBody>
          <a:bodyPr/>
          <a:lstStyle/>
          <a:p>
            <a:pPr rtl="1"/>
            <a:r>
              <a:rPr lang="he-IL" sz="4800" b="1" dirty="0">
                <a:effectLst>
                  <a:outerShdw blurRad="38100" dist="38100" dir="2700000" algn="tl">
                    <a:srgbClr val="000000">
                      <a:alpha val="43137"/>
                    </a:srgbClr>
                  </a:outerShdw>
                </a:effectLst>
              </a:rPr>
              <a:t>זכויות יוצרים בתוכנת מחשב</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34625939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783" y="1700808"/>
            <a:ext cx="8479705" cy="4407408"/>
          </a:xfrm>
        </p:spPr>
        <p:txBody>
          <a:bodyPr>
            <a:noAutofit/>
          </a:bodyPr>
          <a:lstStyle/>
          <a:p>
            <a:pPr lvl="1" algn="r" rtl="1">
              <a:buFont typeface="Arial" pitchFamily="34" charset="0"/>
              <a:buChar char="•"/>
            </a:pPr>
            <a:r>
              <a:rPr lang="he-IL" sz="2400" dirty="0"/>
              <a:t>הפצה מותרת בכפוף להודעה על זכות היוצרים של בעל הזכויות בקוד ובכפוף להוראה הפוטרת את בעל הזכויות מכל אחריות.</a:t>
            </a:r>
          </a:p>
          <a:p>
            <a:pPr lvl="1" algn="r" rtl="1">
              <a:buFont typeface="Arial" pitchFamily="34" charset="0"/>
              <a:buChar char="•"/>
            </a:pPr>
            <a:r>
              <a:rPr lang="he-IL" sz="2400" dirty="0"/>
              <a:t>עותק של תנאי הרישיון יצורף כקובץ טקסט </a:t>
            </a:r>
            <a:r>
              <a:rPr lang="he-IL" sz="2400" dirty="0" err="1"/>
              <a:t>לקבצי</a:t>
            </a:r>
            <a:r>
              <a:rPr lang="he-IL" sz="2400" dirty="0"/>
              <a:t> התוכנה בקוד המקור או תוספת למסמכים הנלווים כאשר התוכנה מופצת כקוד יעד. </a:t>
            </a:r>
          </a:p>
          <a:p>
            <a:pPr lvl="1" algn="r" rtl="1">
              <a:buFont typeface="Arial" pitchFamily="34" charset="0"/>
              <a:buChar char="•"/>
            </a:pPr>
            <a:r>
              <a:rPr lang="he-IL" sz="2400" dirty="0"/>
              <a:t>העתקה והפצה של קוד המקור של תוכנה </a:t>
            </a:r>
            <a:r>
              <a:rPr lang="he-IL" sz="2400" u="sng" dirty="0"/>
              <a:t>שעברה שינוי </a:t>
            </a:r>
            <a:r>
              <a:rPr lang="he-IL" sz="2400" dirty="0"/>
              <a:t>מותרת בכפוף לכך שכל עותק יכלול הודעת זכויות יוצרים, הוראה הפוטרת מאחריות, צירוף קובץ טקסט עם תנאי הרישיון ומתן הודעה ברורה שהתוכנה שונתה ותאריך השינוי. </a:t>
            </a:r>
          </a:p>
          <a:p>
            <a:pPr lvl="1" algn="r" rtl="1">
              <a:buFont typeface="Arial" pitchFamily="34" charset="0"/>
              <a:buChar char="•"/>
            </a:pPr>
            <a:r>
              <a:rPr lang="he-IL" sz="2400" dirty="0"/>
              <a:t>יש להעניק לכל אדם רישיון חינם תחת התנאים של </a:t>
            </a:r>
            <a:r>
              <a:rPr lang="en-US" sz="2400" dirty="0"/>
              <a:t>GPL</a:t>
            </a:r>
            <a:r>
              <a:rPr lang="he-IL" sz="2400" dirty="0"/>
              <a:t>. </a:t>
            </a:r>
          </a:p>
        </p:txBody>
      </p:sp>
      <p:sp>
        <p:nvSpPr>
          <p:cNvPr id="5" name="Title 1"/>
          <p:cNvSpPr txBox="1">
            <a:spLocks/>
          </p:cNvSpPr>
          <p:nvPr/>
        </p:nvSpPr>
        <p:spPr>
          <a:xfrm>
            <a:off x="1603041" y="332656"/>
            <a:ext cx="7289440" cy="10775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sz="3600" b="1" dirty="0">
                <a:solidFill>
                  <a:schemeClr val="accent1">
                    <a:lumMod val="60000"/>
                    <a:lumOff val="40000"/>
                  </a:schemeClr>
                </a:solidFill>
                <a:effectLst>
                  <a:outerShdw blurRad="38100" dist="38100" dir="2700000" algn="tl">
                    <a:srgbClr val="000000">
                      <a:alpha val="43137"/>
                    </a:srgbClr>
                  </a:outerShdw>
                </a:effectLst>
              </a:rPr>
              <a:t>GNU – General Public License (GPL)</a:t>
            </a:r>
          </a:p>
        </p:txBody>
      </p:sp>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227" t="26656" r="22935"/>
          <a:stretch/>
        </p:blipFill>
        <p:spPr bwMode="auto">
          <a:xfrm>
            <a:off x="35496" y="44625"/>
            <a:ext cx="1567544"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40663100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3" y="1719071"/>
            <a:ext cx="8784976" cy="4407408"/>
          </a:xfrm>
        </p:spPr>
        <p:txBody>
          <a:bodyPr>
            <a:noAutofit/>
          </a:bodyPr>
          <a:lstStyle/>
          <a:p>
            <a:pPr algn="r" rtl="1"/>
            <a:r>
              <a:rPr lang="he-IL" sz="2200" dirty="0"/>
              <a:t>רישיון זה פותח במיוחד עבור ספריות. </a:t>
            </a:r>
          </a:p>
          <a:p>
            <a:pPr algn="r" rtl="1"/>
            <a:r>
              <a:rPr lang="he-IL" sz="2200" dirty="0"/>
              <a:t>אין אפקט של ויראליות – הפצה של ספריה הכפופה לרישיון </a:t>
            </a:r>
            <a:r>
              <a:rPr lang="en-US" sz="2200" dirty="0"/>
              <a:t>LGPL</a:t>
            </a:r>
            <a:r>
              <a:rPr lang="he-IL" sz="2200" dirty="0"/>
              <a:t> יחד עם תוכנה קניינית, לא תחייב (ברוב המקרים ובכפוף למספר תנאים) את המפיץ לספק את קוד המקור של התוכנה הקניינית. </a:t>
            </a:r>
          </a:p>
          <a:p>
            <a:pPr algn="r" rtl="1"/>
            <a:r>
              <a:rPr lang="he-IL" sz="2200" dirty="0"/>
              <a:t>רישיון </a:t>
            </a:r>
            <a:r>
              <a:rPr lang="en-US" sz="2200" dirty="0"/>
              <a:t>LGPL</a:t>
            </a:r>
            <a:r>
              <a:rPr lang="he-IL" sz="2200" dirty="0"/>
              <a:t> מאפשר הפצה נוחה יותר של קובצי ההפעלה. אפשרות להפיץ תחת רישיון של המפיץ ולא תחת </a:t>
            </a:r>
            <a:r>
              <a:rPr lang="en-US" sz="2200" dirty="0"/>
              <a:t>LGPL</a:t>
            </a:r>
            <a:r>
              <a:rPr lang="he-IL" sz="2200" dirty="0"/>
              <a:t> בכפוף להוראות הבאות:</a:t>
            </a:r>
          </a:p>
          <a:p>
            <a:pPr lvl="1" algn="r" rtl="1">
              <a:buFont typeface="Arial" pitchFamily="34" charset="0"/>
              <a:buChar char="•"/>
            </a:pPr>
            <a:r>
              <a:rPr lang="he-IL" sz="2200" dirty="0"/>
              <a:t>היתר לעריכת שינויים בקובץ ההפעלה ,ביצוע הנדסה חוזרת (</a:t>
            </a:r>
            <a:r>
              <a:rPr lang="en-US" sz="2200" dirty="0"/>
              <a:t>Reverse Engineering</a:t>
            </a:r>
            <a:r>
              <a:rPr lang="he-IL" sz="2200" dirty="0"/>
              <a:t>) ותיקון באגים בתוכנה. </a:t>
            </a:r>
          </a:p>
          <a:p>
            <a:pPr lvl="1" algn="r" rtl="1">
              <a:buFont typeface="Arial" pitchFamily="34" charset="0"/>
              <a:buChar char="•"/>
            </a:pPr>
            <a:r>
              <a:rPr lang="he-IL" sz="2200" dirty="0"/>
              <a:t>הודעה על כך שהספרייה מהווה חלק מקובץ ההפעלה והיא כפופה ל-</a:t>
            </a:r>
            <a:r>
              <a:rPr lang="en-US" sz="2200" dirty="0"/>
              <a:t>LGPL</a:t>
            </a:r>
            <a:endParaRPr lang="he-IL" sz="2200" dirty="0"/>
          </a:p>
          <a:p>
            <a:pPr lvl="1" algn="r" rtl="1">
              <a:buFont typeface="Arial" pitchFamily="34" charset="0"/>
              <a:buChar char="•"/>
            </a:pPr>
            <a:r>
              <a:rPr lang="he-IL" sz="2200" dirty="0"/>
              <a:t>מתן הודעה על מסך עם התנאים האמורים לעיל. </a:t>
            </a:r>
          </a:p>
          <a:p>
            <a:pPr lvl="1" algn="r" rtl="1">
              <a:buFont typeface="Arial" pitchFamily="34" charset="0"/>
              <a:buChar char="•"/>
            </a:pPr>
            <a:r>
              <a:rPr lang="he-IL" sz="2200" dirty="0"/>
              <a:t>צירוף קוד המקור של הספרייה וצירוף עותק מתנאי ה-</a:t>
            </a:r>
            <a:r>
              <a:rPr lang="en-US" sz="2200" dirty="0"/>
              <a:t>LGPL</a:t>
            </a:r>
            <a:endParaRPr lang="he-IL" sz="2200" dirty="0"/>
          </a:p>
        </p:txBody>
      </p:sp>
      <p:sp>
        <p:nvSpPr>
          <p:cNvPr id="5" name="Title 1"/>
          <p:cNvSpPr txBox="1">
            <a:spLocks/>
          </p:cNvSpPr>
          <p:nvPr/>
        </p:nvSpPr>
        <p:spPr>
          <a:xfrm>
            <a:off x="1603040" y="332656"/>
            <a:ext cx="7361448" cy="10775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sz="3600" b="1" dirty="0">
                <a:solidFill>
                  <a:schemeClr val="accent1">
                    <a:lumMod val="60000"/>
                    <a:lumOff val="40000"/>
                  </a:schemeClr>
                </a:solidFill>
                <a:effectLst>
                  <a:outerShdw blurRad="38100" dist="38100" dir="2700000" algn="tl">
                    <a:srgbClr val="000000">
                      <a:alpha val="43137"/>
                    </a:srgbClr>
                  </a:outerShdw>
                </a:effectLst>
              </a:rPr>
              <a:t>GNU – General Public License (GPL)</a:t>
            </a:r>
          </a:p>
        </p:txBody>
      </p:sp>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227" t="26656" r="22935"/>
          <a:stretch/>
        </p:blipFill>
        <p:spPr bwMode="auto">
          <a:xfrm>
            <a:off x="35496" y="44624"/>
            <a:ext cx="1567544" cy="1795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3963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492896"/>
            <a:ext cx="8784976" cy="3510129"/>
          </a:xfrm>
        </p:spPr>
        <p:txBody>
          <a:bodyPr>
            <a:noAutofit/>
          </a:bodyPr>
          <a:lstStyle/>
          <a:p>
            <a:pPr algn="r" rtl="1"/>
            <a:r>
              <a:rPr lang="he-IL" sz="2600" dirty="0"/>
              <a:t>אחד מהרישיונות המתירים הנפוצים ביותר. </a:t>
            </a:r>
          </a:p>
          <a:p>
            <a:pPr algn="r" rtl="1"/>
            <a:r>
              <a:rPr lang="he-IL" sz="2600" dirty="0"/>
              <a:t>כלל במקור 4 הוראות בלבד וכיום כולל 3 בלבד (בוטלה ההוראה המחייבת את המשתמש לציין את השימוש בתוכנה בכל פרסום של המוצר הכולל את התוכנה)</a:t>
            </a:r>
          </a:p>
          <a:p>
            <a:pPr algn="r" rtl="1"/>
            <a:r>
              <a:rPr lang="he-IL" sz="2600" dirty="0"/>
              <a:t>שימוש והפצה של התוכנה בתצורת קוד פתוח, עם או ללא שינויים, מותרים בכפוף לצירוף תנאי הרישיון, לרבות הודעת זכויות יוצרים, פטור מאחריות והימנעות מלטעון כי ניתנת חסות של מחברי התוכנה לכל מוצר שהוא המבוסס על התוכנה.</a:t>
            </a:r>
          </a:p>
        </p:txBody>
      </p:sp>
      <p:sp>
        <p:nvSpPr>
          <p:cNvPr id="2" name="Title 1"/>
          <p:cNvSpPr>
            <a:spLocks noGrp="1"/>
          </p:cNvSpPr>
          <p:nvPr>
            <p:ph type="title"/>
          </p:nvPr>
        </p:nvSpPr>
        <p:spPr>
          <a:xfrm>
            <a:off x="205722" y="1700808"/>
            <a:ext cx="8758765" cy="799166"/>
          </a:xfrm>
        </p:spPr>
        <p:txBody>
          <a:bodyPr>
            <a:normAutofit/>
          </a:bodyPr>
          <a:lstStyle/>
          <a:p>
            <a:r>
              <a:rPr lang="en-US" sz="4400" b="1" dirty="0">
                <a:solidFill>
                  <a:schemeClr val="accent1">
                    <a:lumMod val="75000"/>
                  </a:schemeClr>
                </a:solidFill>
              </a:rPr>
              <a:t>BSD License</a:t>
            </a:r>
            <a:endParaRPr lang="he-IL" sz="4400" b="1" dirty="0">
              <a:solidFill>
                <a:schemeClr val="accent1">
                  <a:lumMod val="75000"/>
                </a:schemeClr>
              </a:solidFill>
            </a:endParaRPr>
          </a:p>
        </p:txBody>
      </p:sp>
      <p:sp>
        <p:nvSpPr>
          <p:cNvPr id="4" name="Title 1"/>
          <p:cNvSpPr txBox="1">
            <a:spLocks/>
          </p:cNvSpPr>
          <p:nvPr/>
        </p:nvSpPr>
        <p:spPr>
          <a:xfrm>
            <a:off x="179512" y="188640"/>
            <a:ext cx="8784976" cy="122160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he-IL" sz="4800" b="1" dirty="0">
                <a:effectLst>
                  <a:outerShdw blurRad="38100" dist="38100" dir="2700000" algn="tl">
                    <a:srgbClr val="000000">
                      <a:alpha val="43137"/>
                    </a:srgbClr>
                  </a:outerShdw>
                </a:effectLst>
              </a:rPr>
              <a:t>רישיונות קוד פתוח נפוצים</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3117600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120" y="1628800"/>
            <a:ext cx="8407893" cy="4407408"/>
          </a:xfrm>
        </p:spPr>
        <p:txBody>
          <a:bodyPr>
            <a:noAutofit/>
          </a:bodyPr>
          <a:lstStyle/>
          <a:p>
            <a:pPr algn="just" rtl="1"/>
            <a:r>
              <a:rPr lang="he-IL" sz="2800" dirty="0"/>
              <a:t>בשני המקרים מדובר על בעלות בזכויות קניין רוחני. </a:t>
            </a:r>
          </a:p>
          <a:p>
            <a:pPr algn="just" rtl="1"/>
            <a:r>
              <a:rPr lang="he-IL" sz="2800" dirty="0"/>
              <a:t>בשני המקרים בעל הזכות מקנה זכויות מסוימות וחלקן הוא מונע.</a:t>
            </a:r>
          </a:p>
          <a:p>
            <a:pPr algn="just" rtl="1"/>
            <a:r>
              <a:rPr lang="he-IL" sz="2800" dirty="0"/>
              <a:t>על שתי התוכנות חלים אותם החוקים. לדוגמא: חוק זכות יוצרים, חוק הפטנטים וחוק עוולות מסחריות. </a:t>
            </a:r>
          </a:p>
          <a:p>
            <a:pPr algn="just" rtl="1"/>
            <a:r>
              <a:rPr lang="he-IL" sz="2800" dirty="0"/>
              <a:t>שני סוגי התוכנות יכול ויכללו תנאים והגבלות אשר אינם תואמים תנאים והגבלות של רישיונות תוכנה אחרים. </a:t>
            </a:r>
          </a:p>
        </p:txBody>
      </p:sp>
      <p:sp>
        <p:nvSpPr>
          <p:cNvPr id="2" name="Title 1"/>
          <p:cNvSpPr>
            <a:spLocks noGrp="1"/>
          </p:cNvSpPr>
          <p:nvPr>
            <p:ph type="title"/>
          </p:nvPr>
        </p:nvSpPr>
        <p:spPr>
          <a:xfrm>
            <a:off x="179512" y="188640"/>
            <a:ext cx="8784976" cy="1221601"/>
          </a:xfrm>
        </p:spPr>
        <p:txBody>
          <a:bodyPr>
            <a:noAutofit/>
          </a:bodyPr>
          <a:lstStyle/>
          <a:p>
            <a:r>
              <a:rPr lang="he-IL" sz="4800" b="1" dirty="0">
                <a:effectLst>
                  <a:outerShdw blurRad="38100" dist="38100" dir="2700000" algn="tl">
                    <a:srgbClr val="000000">
                      <a:alpha val="43137"/>
                    </a:srgbClr>
                  </a:outerShdw>
                </a:effectLst>
              </a:rPr>
              <a:t>רישיון תוכנה מסחרית (קוד סגור) ורישיון תוכנת קוד פתוח</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8431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988840"/>
            <a:ext cx="8407893" cy="4407408"/>
          </a:xfrm>
        </p:spPr>
        <p:txBody>
          <a:bodyPr>
            <a:normAutofit/>
          </a:bodyPr>
          <a:lstStyle/>
          <a:p>
            <a:pPr algn="r" rtl="1"/>
            <a:r>
              <a:rPr lang="he-IL" sz="3200" dirty="0"/>
              <a:t>הענקת הרישיון</a:t>
            </a:r>
          </a:p>
          <a:p>
            <a:pPr algn="r" rtl="1"/>
            <a:r>
              <a:rPr lang="he-IL" sz="3200" dirty="0"/>
              <a:t>תנאי הרישיון</a:t>
            </a:r>
          </a:p>
          <a:p>
            <a:pPr lvl="1" algn="r" rtl="1">
              <a:buFont typeface="Arial" pitchFamily="34" charset="0"/>
              <a:buChar char="•"/>
            </a:pPr>
            <a:r>
              <a:rPr lang="he-IL" sz="2800" dirty="0"/>
              <a:t>שיוך</a:t>
            </a:r>
          </a:p>
          <a:p>
            <a:pPr lvl="1" algn="r" rtl="1">
              <a:buFont typeface="Arial" pitchFamily="34" charset="0"/>
              <a:buChar char="•"/>
            </a:pPr>
            <a:r>
              <a:rPr lang="he-IL" sz="2800" dirty="0"/>
              <a:t>הפצת הקוד/תוכנה תחת תנאים מסוימים בעבור רישיונות שימוש מסוימים. </a:t>
            </a:r>
          </a:p>
          <a:p>
            <a:pPr lvl="1" algn="r" rtl="1">
              <a:buFont typeface="Arial" pitchFamily="34" charset="0"/>
              <a:buChar char="•"/>
            </a:pPr>
            <a:r>
              <a:rPr lang="he-IL" sz="2800" dirty="0"/>
              <a:t>התנאים לשיתוף ברשת של רישיונות שימוש מסוימים. </a:t>
            </a:r>
          </a:p>
          <a:p>
            <a:pPr algn="r" rtl="1"/>
            <a:r>
              <a:rPr lang="he-IL" sz="3200" dirty="0"/>
              <a:t>תנאים מסחריים</a:t>
            </a:r>
          </a:p>
        </p:txBody>
      </p:sp>
      <p:sp>
        <p:nvSpPr>
          <p:cNvPr id="2" name="Title 1"/>
          <p:cNvSpPr>
            <a:spLocks noGrp="1"/>
          </p:cNvSpPr>
          <p:nvPr>
            <p:ph type="title"/>
          </p:nvPr>
        </p:nvSpPr>
        <p:spPr>
          <a:xfrm>
            <a:off x="179512" y="188640"/>
            <a:ext cx="8784976" cy="1296144"/>
          </a:xfrm>
        </p:spPr>
        <p:txBody>
          <a:bodyPr>
            <a:noAutofit/>
          </a:bodyPr>
          <a:lstStyle/>
          <a:p>
            <a:pPr rtl="1"/>
            <a:r>
              <a:rPr lang="he-IL" sz="4800" b="1" dirty="0">
                <a:effectLst>
                  <a:outerShdw blurRad="38100" dist="38100" dir="2700000" algn="tl">
                    <a:srgbClr val="000000">
                      <a:alpha val="43137"/>
                    </a:srgbClr>
                  </a:outerShdw>
                </a:effectLst>
              </a:rPr>
              <a:t>מבנה כללי של רישיון שימוש בתוכנת קוד פתוח</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33545390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988840"/>
            <a:ext cx="8407893" cy="4407408"/>
          </a:xfrm>
        </p:spPr>
        <p:txBody>
          <a:bodyPr>
            <a:normAutofit/>
          </a:bodyPr>
          <a:lstStyle/>
          <a:p>
            <a:pPr algn="r" rtl="1"/>
            <a:r>
              <a:rPr lang="he-IL" sz="2800" b="1" dirty="0"/>
              <a:t>שימוש פנים ארגוני</a:t>
            </a:r>
            <a:r>
              <a:rPr lang="he-IL" sz="2800" dirty="0"/>
              <a:t> – שימוש בתוכנה על-ידי עובדי הארגון בלבד, בלא שהתוכנה עצמה, או כל רכיב ממנה, יועברו לצד שלישי, באופן קבוע או זמני, בין אם כשלעצמה ובין אם במסגרת מוצר המכיל את התוכנה.</a:t>
            </a:r>
          </a:p>
          <a:p>
            <a:pPr algn="r" rtl="1"/>
            <a:r>
              <a:rPr lang="he-IL" sz="2800" b="1" dirty="0"/>
              <a:t>שימוש חיצוני </a:t>
            </a:r>
            <a:r>
              <a:rPr lang="he-IL" sz="2800" dirty="0"/>
              <a:t>– כל שימוש שאינו פנימי, לרבות שימוש בתוכנה ושילובה במוצרי הארגון המופצים ללקוחות. </a:t>
            </a:r>
            <a:endParaRPr lang="en-US" sz="2800" dirty="0"/>
          </a:p>
          <a:p>
            <a:pPr algn="r" rtl="1"/>
            <a:endParaRPr lang="he-IL" sz="2800" dirty="0"/>
          </a:p>
        </p:txBody>
      </p:sp>
      <p:sp>
        <p:nvSpPr>
          <p:cNvPr id="2" name="Title 1"/>
          <p:cNvSpPr>
            <a:spLocks noGrp="1"/>
          </p:cNvSpPr>
          <p:nvPr>
            <p:ph type="title"/>
          </p:nvPr>
        </p:nvSpPr>
        <p:spPr>
          <a:xfrm>
            <a:off x="179512" y="188640"/>
            <a:ext cx="8784976" cy="1221601"/>
          </a:xfrm>
        </p:spPr>
        <p:txBody>
          <a:bodyPr>
            <a:noAutofit/>
          </a:bodyPr>
          <a:lstStyle/>
          <a:p>
            <a:pPr rtl="1"/>
            <a:r>
              <a:rPr lang="he-IL" sz="4400" b="1" dirty="0">
                <a:effectLst>
                  <a:outerShdw blurRad="38100" dist="38100" dir="2700000" algn="tl">
                    <a:srgbClr val="000000">
                      <a:alpha val="43137"/>
                    </a:srgbClr>
                  </a:outerShdw>
                </a:effectLst>
              </a:rPr>
              <a:t>שימוש פנים ארגוני / שימוש חיצוני</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19855321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988840"/>
            <a:ext cx="8407893" cy="4407408"/>
          </a:xfrm>
        </p:spPr>
        <p:txBody>
          <a:bodyPr>
            <a:noAutofit/>
          </a:bodyPr>
          <a:lstStyle/>
          <a:p>
            <a:pPr algn="r" rtl="1"/>
            <a:r>
              <a:rPr lang="he-IL" sz="2800" dirty="0"/>
              <a:t>סווג התוכנה (מדף, ייעודית, קוד פתוח)</a:t>
            </a:r>
          </a:p>
          <a:p>
            <a:pPr algn="r" rtl="1"/>
            <a:r>
              <a:rPr lang="he-IL" sz="2800" dirty="0"/>
              <a:t>סוג התוכנה (שורת קוד, מודול, אפליקציה)</a:t>
            </a:r>
          </a:p>
          <a:p>
            <a:pPr algn="r" rtl="1"/>
            <a:r>
              <a:rPr lang="he-IL" sz="2800" dirty="0"/>
              <a:t>עלות רישיון שימוש. </a:t>
            </a:r>
          </a:p>
          <a:p>
            <a:pPr algn="r" rtl="1"/>
            <a:r>
              <a:rPr lang="he-IL" sz="2800" dirty="0"/>
              <a:t>סוג הרישיון (משתמש בודד, פרסונלי, צף)</a:t>
            </a:r>
          </a:p>
          <a:p>
            <a:pPr algn="r" rtl="1"/>
            <a:r>
              <a:rPr lang="he-IL" sz="2800" dirty="0"/>
              <a:t>הבעלות בזכויות של התוכנה (ארגון, מוסד אקדמי, אדם פרטי)</a:t>
            </a:r>
          </a:p>
          <a:p>
            <a:pPr algn="r" rtl="1"/>
            <a:r>
              <a:rPr lang="he-IL" sz="2800" dirty="0"/>
              <a:t>סביבת עבודה של התוכנה (חלונות, לינוקס)</a:t>
            </a:r>
          </a:p>
          <a:p>
            <a:pPr algn="r" rtl="1"/>
            <a:r>
              <a:rPr lang="he-IL" sz="2800" dirty="0"/>
              <a:t>זמינות קוד המקור</a:t>
            </a:r>
          </a:p>
          <a:p>
            <a:pPr algn="r" rtl="1"/>
            <a:r>
              <a:rPr lang="he-IL" sz="2800" dirty="0"/>
              <a:t>אופן קבלת התוכנה (אינטרנט, תקליטור)</a:t>
            </a:r>
          </a:p>
        </p:txBody>
      </p:sp>
      <p:sp>
        <p:nvSpPr>
          <p:cNvPr id="2" name="Title 1"/>
          <p:cNvSpPr>
            <a:spLocks noGrp="1"/>
          </p:cNvSpPr>
          <p:nvPr>
            <p:ph type="title"/>
          </p:nvPr>
        </p:nvSpPr>
        <p:spPr>
          <a:xfrm>
            <a:off x="179512" y="188640"/>
            <a:ext cx="8784976" cy="1221601"/>
          </a:xfrm>
        </p:spPr>
        <p:txBody>
          <a:bodyPr>
            <a:noAutofit/>
          </a:bodyPr>
          <a:lstStyle/>
          <a:p>
            <a:pPr rtl="1"/>
            <a:r>
              <a:rPr lang="he-IL" sz="4800" b="1" dirty="0">
                <a:effectLst>
                  <a:outerShdw blurRad="38100" dist="38100" dir="2700000" algn="tl">
                    <a:srgbClr val="000000">
                      <a:alpha val="43137"/>
                    </a:srgbClr>
                  </a:outerShdw>
                </a:effectLst>
              </a:rPr>
              <a:t>שיקולי הארגון בבחינת תוכנה</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44101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784" y="1628800"/>
            <a:ext cx="8407696" cy="4263392"/>
          </a:xfrm>
        </p:spPr>
        <p:txBody>
          <a:bodyPr>
            <a:noAutofit/>
          </a:bodyPr>
          <a:lstStyle/>
          <a:p>
            <a:pPr algn="r" rtl="1"/>
            <a:r>
              <a:rPr lang="he-IL" sz="2600" dirty="0"/>
              <a:t>אחריות יצרן התוכנה כלפי המשתמש</a:t>
            </a:r>
          </a:p>
          <a:p>
            <a:pPr algn="r" rtl="1"/>
            <a:r>
              <a:rPr lang="he-IL" sz="2600" dirty="0"/>
              <a:t>תחזוקה</a:t>
            </a:r>
          </a:p>
          <a:p>
            <a:pPr algn="r" rtl="1"/>
            <a:r>
              <a:rPr lang="he-IL" sz="2600" dirty="0"/>
              <a:t>גרסאות חדשות</a:t>
            </a:r>
          </a:p>
          <a:p>
            <a:pPr algn="r" rtl="1"/>
            <a:r>
              <a:rPr lang="he-IL" sz="2600" dirty="0"/>
              <a:t>האם התוכנה נפוצה. </a:t>
            </a:r>
          </a:p>
          <a:p>
            <a:pPr algn="r" rtl="1"/>
            <a:r>
              <a:rPr lang="he-IL" sz="2600" dirty="0"/>
              <a:t>האם ישנה חלופה.</a:t>
            </a:r>
          </a:p>
          <a:p>
            <a:pPr algn="r" rtl="1"/>
            <a:r>
              <a:rPr lang="he-IL" sz="2600" dirty="0"/>
              <a:t>במקרה של קוד פתוח – סוג הרישיון (</a:t>
            </a:r>
            <a:r>
              <a:rPr lang="en-US" sz="2600" dirty="0"/>
              <a:t>GPL</a:t>
            </a:r>
            <a:r>
              <a:rPr lang="he-IL" sz="2600" dirty="0"/>
              <a:t>, </a:t>
            </a:r>
            <a:r>
              <a:rPr lang="en-US" sz="2600" dirty="0"/>
              <a:t>LGPL</a:t>
            </a:r>
            <a:r>
              <a:rPr lang="he-IL" sz="2600" dirty="0"/>
              <a:t>)</a:t>
            </a:r>
          </a:p>
          <a:p>
            <a:pPr algn="r" rtl="1"/>
            <a:r>
              <a:rPr lang="he-IL" sz="2600" dirty="0"/>
              <a:t>שמות התוכנות המקושרות לתוכנה.</a:t>
            </a:r>
          </a:p>
          <a:p>
            <a:pPr algn="r" rtl="1"/>
            <a:r>
              <a:rPr lang="he-IL" sz="2600" dirty="0"/>
              <a:t>קישור סטטי / קישור דינאמי</a:t>
            </a:r>
          </a:p>
          <a:p>
            <a:pPr algn="r" rtl="1"/>
            <a:r>
              <a:rPr lang="he-IL" sz="2600" dirty="0"/>
              <a:t>הסתייגויות מתנאי הרישיון שיש לקחת בחשבון ולבדוק באם ניתן לנהל לגביהם מו"מ עם יצרן התוכנה. </a:t>
            </a:r>
          </a:p>
        </p:txBody>
      </p:sp>
      <p:sp>
        <p:nvSpPr>
          <p:cNvPr id="2" name="Title 1"/>
          <p:cNvSpPr>
            <a:spLocks noGrp="1"/>
          </p:cNvSpPr>
          <p:nvPr>
            <p:ph type="title"/>
          </p:nvPr>
        </p:nvSpPr>
        <p:spPr>
          <a:xfrm>
            <a:off x="179512" y="188640"/>
            <a:ext cx="8784976" cy="1221601"/>
          </a:xfrm>
        </p:spPr>
        <p:txBody>
          <a:bodyPr>
            <a:noAutofit/>
          </a:bodyPr>
          <a:lstStyle/>
          <a:p>
            <a:r>
              <a:rPr lang="he-IL" sz="4800" b="1" dirty="0">
                <a:effectLst>
                  <a:outerShdw blurRad="38100" dist="38100" dir="2700000" algn="tl">
                    <a:srgbClr val="000000">
                      <a:alpha val="43137"/>
                    </a:srgbClr>
                  </a:outerShdw>
                </a:effectLst>
              </a:rPr>
              <a:t>שיקולי הארגון בבחינת תוכנה </a:t>
            </a:r>
            <a:endParaRPr lang="he-IL" sz="4400" dirty="0">
              <a:effectLst>
                <a:outerShdw blurRad="38100" dist="38100" dir="2700000" algn="tl">
                  <a:srgbClr val="000000">
                    <a:alpha val="43137"/>
                  </a:srgbClr>
                </a:outerShdw>
              </a:effectLst>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2" y="5756956"/>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11"/>
          </p:nvPr>
        </p:nvSpPr>
        <p:spPr>
          <a:xfrm>
            <a:off x="3048000" y="6356350"/>
            <a:ext cx="3352800" cy="2743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dirty="0"/>
              <a:t>משרד עו"ד ועורכי פטנטים נעמי </a:t>
            </a:r>
            <a:r>
              <a:rPr lang="he-IL" dirty="0" err="1"/>
              <a:t>אסיא</a:t>
            </a:r>
            <a:r>
              <a:rPr lang="he-IL" dirty="0"/>
              <a:t> ושות'                         כל הזכויות שמורות</a:t>
            </a:r>
            <a:endParaRPr lang="en-US" dirty="0"/>
          </a:p>
        </p:txBody>
      </p:sp>
    </p:spTree>
    <p:extLst>
      <p:ext uri="{BB962C8B-B14F-4D97-AF65-F5344CB8AC3E}">
        <p14:creationId xmlns:p14="http://schemas.microsoft.com/office/powerpoint/2010/main" val="29827563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420888"/>
            <a:ext cx="6549008" cy="1828800"/>
          </a:xfrm>
        </p:spPr>
        <p:txBody>
          <a:bodyPr/>
          <a:lstStyle/>
          <a:p>
            <a:pPr algn="ctr" rtl="1"/>
            <a:r>
              <a:rPr lang="he-IL" sz="6600" dirty="0"/>
              <a:t>שאלות?</a:t>
            </a:r>
          </a:p>
        </p:txBody>
      </p:sp>
      <p:pic>
        <p:nvPicPr>
          <p:cNvPr id="1026" name="Picture 2" descr="C:\Users\erang\Desktop\Naomi_logo - eng only.jpe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956512"/>
            <a:ext cx="3110534" cy="784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069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8223" y="4581128"/>
            <a:ext cx="6705600" cy="685800"/>
          </a:xfrm>
        </p:spPr>
        <p:txBody>
          <a:bodyPr>
            <a:noAutofit/>
          </a:bodyPr>
          <a:lstStyle/>
          <a:p>
            <a:pPr algn="ctr"/>
            <a:r>
              <a:rPr lang="he-IL" sz="2800" dirty="0"/>
              <a:t>עו"ד נעמי אסיא</a:t>
            </a:r>
          </a:p>
          <a:p>
            <a:pPr algn="ctr"/>
            <a:r>
              <a:rPr lang="he-IL" sz="2800" dirty="0"/>
              <a:t>נעמי אסיא ושות' – משרד עורכי דין</a:t>
            </a:r>
          </a:p>
        </p:txBody>
      </p:sp>
      <p:sp>
        <p:nvSpPr>
          <p:cNvPr id="2" name="Title 1"/>
          <p:cNvSpPr>
            <a:spLocks noGrp="1"/>
          </p:cNvSpPr>
          <p:nvPr>
            <p:ph type="title"/>
          </p:nvPr>
        </p:nvSpPr>
        <p:spPr>
          <a:xfrm>
            <a:off x="124835" y="1628800"/>
            <a:ext cx="6549008" cy="1828800"/>
          </a:xfrm>
        </p:spPr>
        <p:txBody>
          <a:bodyPr/>
          <a:lstStyle/>
          <a:p>
            <a:pPr algn="ctr" rtl="1"/>
            <a:r>
              <a:rPr lang="he-IL" sz="6600" dirty="0"/>
              <a:t>תודה רבה!</a:t>
            </a:r>
          </a:p>
        </p:txBody>
      </p:sp>
      <p:pic>
        <p:nvPicPr>
          <p:cNvPr id="1026" name="Picture 2" descr="C:\Users\erang\Desktop\Naomi_logo - eng only.jpe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956512"/>
            <a:ext cx="3110534" cy="784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7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עו"ד ועורכי פטנטים נעמי אסיא ושות'                         כל הזכויות שמורות</a:t>
            </a:r>
            <a:endParaRPr lang="en-US" altLang="en-US"/>
          </a:p>
        </p:txBody>
      </p:sp>
      <p:sp>
        <p:nvSpPr>
          <p:cNvPr id="436226" name="Rectangle 2"/>
          <p:cNvSpPr>
            <a:spLocks noGrp="1" noChangeArrowheads="1"/>
          </p:cNvSpPr>
          <p:nvPr>
            <p:ph type="title"/>
          </p:nvPr>
        </p:nvSpPr>
        <p:spPr>
          <a:xfrm>
            <a:off x="539750" y="277813"/>
            <a:ext cx="8604250" cy="1143000"/>
          </a:xfrm>
        </p:spPr>
        <p:txBody>
          <a:bodyPr/>
          <a:lstStyle/>
          <a:p>
            <a:pPr eaLnBrk="1" fontAlgn="auto" hangingPunct="1">
              <a:spcAft>
                <a:spcPts val="0"/>
              </a:spcAft>
              <a:defRPr/>
            </a:pPr>
            <a:r>
              <a:rPr lang="he-IL" sz="3600" b="1" dirty="0">
                <a:effectLst>
                  <a:outerShdw blurRad="38100" dist="38100" dir="2700000" algn="tl">
                    <a:srgbClr val="C0C0C0"/>
                  </a:outerShdw>
                </a:effectLst>
              </a:rPr>
              <a:t>העתקת תוכנת מחשב או נגזרת ממנה</a:t>
            </a:r>
            <a:br>
              <a:rPr lang="he-IL" sz="3600" b="1" dirty="0">
                <a:effectLst>
                  <a:outerShdw blurRad="38100" dist="38100" dir="2700000" algn="tl">
                    <a:srgbClr val="C0C0C0"/>
                  </a:outerShdw>
                </a:effectLst>
              </a:rPr>
            </a:br>
            <a:r>
              <a:rPr lang="he-IL" sz="3600" b="1" dirty="0">
                <a:effectLst>
                  <a:outerShdw blurRad="38100" dist="38100" dir="2700000" algn="tl">
                    <a:srgbClr val="C0C0C0"/>
                  </a:outerShdw>
                </a:effectLst>
              </a:rPr>
              <a:t>סעיף 24 לחוק </a:t>
            </a:r>
            <a:endParaRPr lang="en-US" sz="3600" b="1" dirty="0">
              <a:effectLst>
                <a:outerShdw blurRad="38100" dist="38100" dir="2700000" algn="tl">
                  <a:srgbClr val="C0C0C0"/>
                </a:outerShdw>
              </a:effectLst>
            </a:endParaRPr>
          </a:p>
        </p:txBody>
      </p:sp>
      <p:sp>
        <p:nvSpPr>
          <p:cNvPr id="37892" name="Text Box 3"/>
          <p:cNvSpPr txBox="1">
            <a:spLocks noChangeArrowheads="1"/>
          </p:cNvSpPr>
          <p:nvPr/>
        </p:nvSpPr>
        <p:spPr bwMode="auto">
          <a:xfrm>
            <a:off x="609600" y="1611313"/>
            <a:ext cx="7924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ltLang="en-US" sz="2800">
              <a:latin typeface="Times New Roman" pitchFamily="18" charset="0"/>
              <a:cs typeface="David" pitchFamily="34" charset="-79"/>
            </a:endParaRPr>
          </a:p>
        </p:txBody>
      </p:sp>
      <p:sp>
        <p:nvSpPr>
          <p:cNvPr id="27654" name="Text Box 5"/>
          <p:cNvSpPr txBox="1">
            <a:spLocks noChangeArrowheads="1"/>
          </p:cNvSpPr>
          <p:nvPr/>
        </p:nvSpPr>
        <p:spPr bwMode="auto">
          <a:xfrm>
            <a:off x="179388" y="1268413"/>
            <a:ext cx="8785225" cy="4986337"/>
          </a:xfrm>
          <a:prstGeom prst="rect">
            <a:avLst/>
          </a:prstGeom>
          <a:noFill/>
          <a:ln>
            <a:noFill/>
          </a:ln>
          <a:extLst/>
        </p:spPr>
        <p:txBody>
          <a:bodyPr>
            <a:spAutoFit/>
          </a:bodyPr>
          <a:lstStyle>
            <a:lvl1pPr defTabSz="268288" eaLnBrk="0" hangingPunct="0">
              <a:defRPr>
                <a:solidFill>
                  <a:schemeClr val="tx1"/>
                </a:solidFill>
                <a:latin typeface="Arial" charset="0"/>
                <a:cs typeface="Arial" charset="0"/>
              </a:defRPr>
            </a:lvl1pPr>
            <a:lvl2pPr marL="742950" indent="-285750" defTabSz="268288" eaLnBrk="0" hangingPunct="0">
              <a:defRPr>
                <a:solidFill>
                  <a:schemeClr val="tx1"/>
                </a:solidFill>
                <a:latin typeface="Arial" charset="0"/>
                <a:cs typeface="Arial" charset="0"/>
              </a:defRPr>
            </a:lvl2pPr>
            <a:lvl3pPr marL="1143000" indent="-228600" defTabSz="268288" eaLnBrk="0" hangingPunct="0">
              <a:defRPr>
                <a:solidFill>
                  <a:schemeClr val="tx1"/>
                </a:solidFill>
                <a:latin typeface="Arial" charset="0"/>
                <a:cs typeface="Arial" charset="0"/>
              </a:defRPr>
            </a:lvl3pPr>
            <a:lvl4pPr marL="1600200" indent="-228600" defTabSz="268288" eaLnBrk="0" hangingPunct="0">
              <a:defRPr>
                <a:solidFill>
                  <a:schemeClr val="tx1"/>
                </a:solidFill>
                <a:latin typeface="Arial" charset="0"/>
                <a:cs typeface="Arial" charset="0"/>
              </a:defRPr>
            </a:lvl4pPr>
            <a:lvl5pPr marL="2057400" indent="-228600" defTabSz="268288" eaLnBrk="0" hangingPunct="0">
              <a:defRPr>
                <a:solidFill>
                  <a:schemeClr val="tx1"/>
                </a:solidFill>
                <a:latin typeface="Arial" charset="0"/>
                <a:cs typeface="Arial" charset="0"/>
              </a:defRPr>
            </a:lvl5pPr>
            <a:lvl6pPr marL="2514600" indent="-228600" algn="r" defTabSz="268288" rtl="1" eaLnBrk="0" fontAlgn="base" hangingPunct="0">
              <a:spcBef>
                <a:spcPct val="0"/>
              </a:spcBef>
              <a:spcAft>
                <a:spcPct val="0"/>
              </a:spcAft>
              <a:defRPr>
                <a:solidFill>
                  <a:schemeClr val="tx1"/>
                </a:solidFill>
                <a:latin typeface="Arial" charset="0"/>
                <a:cs typeface="Arial" charset="0"/>
              </a:defRPr>
            </a:lvl6pPr>
            <a:lvl7pPr marL="2971800" indent="-228600" algn="r" defTabSz="268288" rtl="1" eaLnBrk="0" fontAlgn="base" hangingPunct="0">
              <a:spcBef>
                <a:spcPct val="0"/>
              </a:spcBef>
              <a:spcAft>
                <a:spcPct val="0"/>
              </a:spcAft>
              <a:defRPr>
                <a:solidFill>
                  <a:schemeClr val="tx1"/>
                </a:solidFill>
                <a:latin typeface="Arial" charset="0"/>
                <a:cs typeface="Arial" charset="0"/>
              </a:defRPr>
            </a:lvl7pPr>
            <a:lvl8pPr marL="3429000" indent="-228600" algn="r" defTabSz="268288" rtl="1" eaLnBrk="0" fontAlgn="base" hangingPunct="0">
              <a:spcBef>
                <a:spcPct val="0"/>
              </a:spcBef>
              <a:spcAft>
                <a:spcPct val="0"/>
              </a:spcAft>
              <a:defRPr>
                <a:solidFill>
                  <a:schemeClr val="tx1"/>
                </a:solidFill>
                <a:latin typeface="Arial" charset="0"/>
                <a:cs typeface="Arial" charset="0"/>
              </a:defRPr>
            </a:lvl8pPr>
            <a:lvl9pPr marL="3886200" indent="-228600" algn="r" defTabSz="268288" rtl="1"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he-IL" altLang="en-US" sz="2600" dirty="0">
              <a:solidFill>
                <a:srgbClr val="FF0000"/>
              </a:solidFill>
              <a:latin typeface="David" panose="020E0502060401010101" pitchFamily="34" charset="-79"/>
              <a:cs typeface="David" panose="020E0502060401010101" pitchFamily="34" charset="-79"/>
            </a:endParaRPr>
          </a:p>
          <a:p>
            <a:pPr eaLnBrk="1" hangingPunct="1">
              <a:defRPr/>
            </a:pPr>
            <a:r>
              <a:rPr lang="he-IL" altLang="en-US" sz="2800" b="1" dirty="0">
                <a:solidFill>
                  <a:schemeClr val="accent1">
                    <a:lumMod val="75000"/>
                  </a:schemeClr>
                </a:solidFill>
                <a:latin typeface="David" panose="020E0502060401010101" pitchFamily="34" charset="-79"/>
                <a:cs typeface="David" panose="020E0502060401010101" pitchFamily="34" charset="-79"/>
              </a:rPr>
              <a:t>העתקת תוכנת מחשב או עשיית יצירה נגזרת ממנה מותרת למי שמחזיק עותק מורשה של תוכנת המחשב, למטרות אלה ובהיקף הדרוש לכך:</a:t>
            </a:r>
          </a:p>
          <a:p>
            <a:pPr marL="342900" indent="-342900" algn="just" eaLnBrk="1" hangingPunct="1">
              <a:buClr>
                <a:schemeClr val="accent1"/>
              </a:buClr>
              <a:buFont typeface="Times New Roman" panose="02020603050405020304" pitchFamily="18" charset="0"/>
              <a:buChar char="■"/>
              <a:defRPr/>
            </a:pPr>
            <a:r>
              <a:rPr lang="he-IL" altLang="en-US" sz="2400" dirty="0">
                <a:latin typeface="David" panose="020E0502060401010101" pitchFamily="34" charset="-79"/>
                <a:cs typeface="David" panose="020E0502060401010101" pitchFamily="34" charset="-79"/>
              </a:rPr>
              <a:t> </a:t>
            </a:r>
            <a:r>
              <a:rPr lang="he-IL" altLang="en-US" sz="2600" dirty="0">
                <a:solidFill>
                  <a:schemeClr val="tx2"/>
                </a:solidFill>
                <a:latin typeface="David" panose="020E0502060401010101" pitchFamily="34" charset="-79"/>
                <a:cs typeface="David" panose="020E0502060401010101" pitchFamily="34" charset="-79"/>
              </a:rPr>
              <a:t>לצורכי גיבוי</a:t>
            </a:r>
            <a:r>
              <a:rPr lang="en-US" altLang="en-US" sz="2600" dirty="0">
                <a:solidFill>
                  <a:schemeClr val="tx2"/>
                </a:solidFill>
                <a:latin typeface="David" panose="020E0502060401010101" pitchFamily="34" charset="-79"/>
                <a:cs typeface="David" panose="020E0502060401010101" pitchFamily="34" charset="-79"/>
              </a:rPr>
              <a:t>;</a:t>
            </a:r>
            <a:r>
              <a:rPr lang="he-IL" altLang="en-US" sz="2600" dirty="0">
                <a:solidFill>
                  <a:schemeClr val="tx2"/>
                </a:solidFill>
                <a:latin typeface="David" panose="020E0502060401010101" pitchFamily="34" charset="-79"/>
                <a:cs typeface="David" panose="020E0502060401010101" pitchFamily="34" charset="-79"/>
              </a:rPr>
              <a:t> אולם, משחלף הצורך לשמו נוצר יש להשמידו.</a:t>
            </a:r>
          </a:p>
          <a:p>
            <a:pPr marL="457200" indent="-457200" algn="just" eaLnBrk="1" hangingPunct="1">
              <a:buClr>
                <a:schemeClr val="accent1"/>
              </a:buClr>
              <a:buFont typeface="Times New Roman" panose="02020603050405020304" pitchFamily="18" charset="0"/>
              <a:buChar char="■"/>
              <a:defRPr/>
            </a:pPr>
            <a:r>
              <a:rPr lang="he-IL" altLang="en-US" sz="2600" dirty="0">
                <a:solidFill>
                  <a:schemeClr val="tx2"/>
                </a:solidFill>
                <a:latin typeface="David" panose="020E0502060401010101" pitchFamily="34" charset="-79"/>
                <a:cs typeface="David" panose="020E0502060401010101" pitchFamily="34" charset="-79"/>
              </a:rPr>
              <a:t>לתחזוקת עותק מורשה של התוכנה או מערכת מחשב, או לצורך מתן שירות, אם הדבר נחוץ לשם השימוש בתוכנה.</a:t>
            </a:r>
          </a:p>
          <a:p>
            <a:pPr marL="457200" indent="-457200" algn="just" eaLnBrk="1" hangingPunct="1">
              <a:buClr>
                <a:schemeClr val="accent1"/>
              </a:buClr>
              <a:buFont typeface="Times New Roman" panose="02020603050405020304" pitchFamily="18" charset="0"/>
              <a:buChar char="■"/>
              <a:defRPr/>
            </a:pPr>
            <a:r>
              <a:rPr lang="he-IL" altLang="en-US" sz="2600" dirty="0">
                <a:solidFill>
                  <a:schemeClr val="tx2"/>
                </a:solidFill>
                <a:latin typeface="David" panose="020E0502060401010101" pitchFamily="34" charset="-79"/>
                <a:cs typeface="David" panose="020E0502060401010101" pitchFamily="34" charset="-79"/>
              </a:rPr>
              <a:t>למען שימוש בתוכנה למטרות שלשמן נועדה, ובכלל זה תיקון שגיאות או התאמת התוכנה למערכת או לתוכנה אחרת;</a:t>
            </a:r>
          </a:p>
          <a:p>
            <a:pPr marL="457200" indent="-457200" algn="just" eaLnBrk="1" hangingPunct="1">
              <a:buClr>
                <a:schemeClr val="accent1"/>
              </a:buClr>
              <a:buFont typeface="Times New Roman" panose="02020603050405020304" pitchFamily="18" charset="0"/>
              <a:buChar char="■"/>
              <a:defRPr/>
            </a:pPr>
            <a:r>
              <a:rPr lang="he-IL" altLang="en-US" sz="2600" dirty="0">
                <a:solidFill>
                  <a:schemeClr val="tx2"/>
                </a:solidFill>
                <a:latin typeface="David" panose="020E0502060401010101" pitchFamily="34" charset="-79"/>
                <a:cs typeface="David" panose="020E0502060401010101" pitchFamily="34" charset="-79"/>
              </a:rPr>
              <a:t>בדיקת אבטחת המידע בתוכנה, תיקון פרצות והגנה מפניהן;</a:t>
            </a:r>
          </a:p>
          <a:p>
            <a:pPr marL="457200" indent="-457200" algn="just" eaLnBrk="1" hangingPunct="1">
              <a:buClr>
                <a:schemeClr val="accent1"/>
              </a:buClr>
              <a:buFont typeface="Times New Roman" panose="02020603050405020304" pitchFamily="18" charset="0"/>
              <a:buChar char="■"/>
              <a:defRPr/>
            </a:pPr>
            <a:r>
              <a:rPr lang="he-IL" altLang="en-US" sz="2600" dirty="0">
                <a:solidFill>
                  <a:schemeClr val="tx2"/>
                </a:solidFill>
                <a:latin typeface="David" panose="020E0502060401010101" pitchFamily="34" charset="-79"/>
                <a:cs typeface="David" panose="020E0502060401010101" pitchFamily="34" charset="-79"/>
              </a:rPr>
              <a:t>השגת מידע הדרוש להתאמת מערכת או תוכנת מחשב אחרת, המפותחת באופן עצמאי</a:t>
            </a:r>
            <a:r>
              <a:rPr lang="he-IL" altLang="en-US" sz="2500" dirty="0">
                <a:solidFill>
                  <a:schemeClr val="tx2"/>
                </a:solidFill>
                <a:latin typeface="David" panose="020E0502060401010101" pitchFamily="34" charset="-79"/>
                <a:cs typeface="David" panose="020E0502060401010101" pitchFamily="34" charset="-79"/>
              </a:rPr>
              <a:t>, כך שתוכל לפעול עם תוכנה זו.</a:t>
            </a:r>
          </a:p>
        </p:txBody>
      </p:sp>
      <p:pic>
        <p:nvPicPr>
          <p:cNvPr id="3789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88" y="5732463"/>
            <a:ext cx="90646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500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3"/>
          <p:cNvSpPr>
            <a:spLocks noGrp="1" noChangeArrowheads="1"/>
          </p:cNvSpPr>
          <p:nvPr>
            <p:ph idx="1"/>
          </p:nvPr>
        </p:nvSpPr>
        <p:spPr>
          <a:xfrm>
            <a:off x="1331913" y="1993900"/>
            <a:ext cx="6835775" cy="4530725"/>
          </a:xfrm>
        </p:spPr>
        <p:txBody>
          <a:bodyPr/>
          <a:lstStyle/>
          <a:p>
            <a:pPr marL="274320" algn="just" rtl="1" eaLnBrk="1" fontAlgn="auto" hangingPunct="1">
              <a:spcBef>
                <a:spcPct val="0"/>
              </a:spcBef>
              <a:spcAft>
                <a:spcPts val="0"/>
              </a:spcAft>
              <a:buClrTx/>
              <a:buFontTx/>
              <a:buNone/>
              <a:defRPr/>
            </a:pPr>
            <a:endParaRPr lang="he-IL" altLang="en-US" sz="2800" dirty="0">
              <a:latin typeface="David" panose="020E0502060401010101" pitchFamily="34" charset="-79"/>
              <a:cs typeface="David" panose="020E0502060401010101" pitchFamily="34" charset="-79"/>
            </a:endParaRPr>
          </a:p>
          <a:p>
            <a:pPr marL="274320" algn="just" rtl="1" eaLnBrk="1" fontAlgn="auto" hangingPunct="1">
              <a:lnSpc>
                <a:spcPct val="120000"/>
              </a:lnSpc>
              <a:spcBef>
                <a:spcPct val="0"/>
              </a:spcBef>
              <a:spcAft>
                <a:spcPts val="0"/>
              </a:spcAft>
              <a:buClrTx/>
              <a:buFontTx/>
              <a:buNone/>
              <a:defRPr/>
            </a:pPr>
            <a:r>
              <a:rPr lang="he-IL" altLang="en-US" sz="2800" dirty="0">
                <a:latin typeface="David" panose="020E0502060401010101" pitchFamily="34" charset="-79"/>
                <a:cs typeface="David" panose="020E0502060401010101" pitchFamily="34" charset="-79"/>
              </a:rPr>
              <a:t>	המידע שהושג במהלכה של ההעתקה או עשיית יצירה נגזרת ממנה הועבר לאדם אחר. או במידה והמידע שימש לצורך יצירת תוכנת מחשב אחרת המפרה את זכות היוצרים בתוכנת המחשב.</a:t>
            </a:r>
          </a:p>
          <a:p>
            <a:pPr marL="45720" indent="0" algn="just" rtl="1" eaLnBrk="1" fontAlgn="auto" hangingPunct="1">
              <a:lnSpc>
                <a:spcPct val="120000"/>
              </a:lnSpc>
              <a:spcAft>
                <a:spcPts val="0"/>
              </a:spcAft>
              <a:buFont typeface="Wingdings 2" pitchFamily="18" charset="2"/>
              <a:buNone/>
              <a:defRPr/>
            </a:pPr>
            <a:endParaRPr lang="en-US" altLang="en-US" sz="2800" dirty="0">
              <a:latin typeface="David" panose="020E0502060401010101" pitchFamily="34" charset="-79"/>
              <a:cs typeface="David" panose="020E0502060401010101" pitchFamily="34" charset="-79"/>
            </a:endParaRPr>
          </a:p>
        </p:txBody>
      </p:sp>
      <p:sp>
        <p:nvSpPr>
          <p:cNvPr id="3891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עו"ד ועורכי פטנטים נעמי אסיא ושות'                         כל הזכויות שמורות</a:t>
            </a:r>
            <a:endParaRPr lang="en-US" altLang="en-US"/>
          </a:p>
        </p:txBody>
      </p:sp>
      <p:sp>
        <p:nvSpPr>
          <p:cNvPr id="438274" name="Rectangle 2"/>
          <p:cNvSpPr>
            <a:spLocks noGrp="1" noChangeArrowheads="1"/>
          </p:cNvSpPr>
          <p:nvPr>
            <p:ph type="title"/>
          </p:nvPr>
        </p:nvSpPr>
        <p:spPr>
          <a:xfrm>
            <a:off x="0" y="115888"/>
            <a:ext cx="9144000" cy="1143000"/>
          </a:xfrm>
        </p:spPr>
        <p:txBody>
          <a:bodyPr/>
          <a:lstStyle/>
          <a:p>
            <a:pPr eaLnBrk="1" fontAlgn="auto" hangingPunct="1">
              <a:spcAft>
                <a:spcPts val="0"/>
              </a:spcAft>
              <a:defRPr/>
            </a:pPr>
            <a:r>
              <a:rPr lang="he-IL" sz="6000" b="1" i="1" dirty="0">
                <a:effectLst>
                  <a:outerShdw blurRad="38100" dist="38100" dir="2700000" algn="tl">
                    <a:srgbClr val="C0C0C0"/>
                  </a:outerShdw>
                </a:effectLst>
              </a:rPr>
              <a:t>ה</a:t>
            </a:r>
            <a:r>
              <a:rPr lang="he-IL" sz="4400" b="1" dirty="0">
                <a:effectLst>
                  <a:outerShdw blurRad="38100" dist="38100" dir="2700000" algn="tl">
                    <a:srgbClr val="C0C0C0"/>
                  </a:outerShdw>
                </a:effectLst>
              </a:rPr>
              <a:t>חריג להעתקת תוכנה</a:t>
            </a:r>
            <a:endParaRPr lang="en-US" sz="4400" b="1" dirty="0">
              <a:effectLst>
                <a:outerShdw blurRad="38100" dist="38100" dir="2700000" algn="tl">
                  <a:srgbClr val="C0C0C0"/>
                </a:outerShdw>
              </a:effectLst>
            </a:endParaRPr>
          </a:p>
        </p:txBody>
      </p:sp>
      <p:pic>
        <p:nvPicPr>
          <p:cNvPr id="3891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5734050"/>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4054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עו"ד ועורכי פטנטים נעמי אסיא ושות'                         כל הזכויות שמורות</a:t>
            </a:r>
            <a:endParaRPr lang="en-US" altLang="en-US"/>
          </a:p>
        </p:txBody>
      </p:sp>
      <p:sp>
        <p:nvSpPr>
          <p:cNvPr id="442370" name="Rectangle 2"/>
          <p:cNvSpPr>
            <a:spLocks noGrp="1" noChangeArrowheads="1"/>
          </p:cNvSpPr>
          <p:nvPr>
            <p:ph type="title"/>
          </p:nvPr>
        </p:nvSpPr>
        <p:spPr/>
        <p:txBody>
          <a:bodyPr/>
          <a:lstStyle/>
          <a:p>
            <a:pPr eaLnBrk="1" fontAlgn="auto" hangingPunct="1">
              <a:spcAft>
                <a:spcPts val="0"/>
              </a:spcAft>
              <a:defRPr/>
            </a:pPr>
            <a:r>
              <a:rPr lang="he-IL" sz="4400" b="1" dirty="0">
                <a:effectLst>
                  <a:outerShdw blurRad="38100" dist="38100" dir="2700000" algn="tl">
                    <a:srgbClr val="C0C0C0"/>
                  </a:outerShdw>
                </a:effectLst>
                <a:cs typeface="David" pitchFamily="34" charset="-79"/>
              </a:rPr>
              <a:t>העתקה זמנית של תוכנת מחשב</a:t>
            </a:r>
            <a:endParaRPr lang="en-US" sz="4400" b="1" dirty="0">
              <a:effectLst>
                <a:outerShdw blurRad="38100" dist="38100" dir="2700000" algn="tl">
                  <a:srgbClr val="C0C0C0"/>
                </a:outerShdw>
              </a:effectLst>
              <a:cs typeface="David" pitchFamily="34" charset="-79"/>
            </a:endParaRPr>
          </a:p>
        </p:txBody>
      </p:sp>
      <p:sp>
        <p:nvSpPr>
          <p:cNvPr id="39940" name="Text Box 3"/>
          <p:cNvSpPr txBox="1">
            <a:spLocks noChangeArrowheads="1"/>
          </p:cNvSpPr>
          <p:nvPr/>
        </p:nvSpPr>
        <p:spPr bwMode="auto">
          <a:xfrm>
            <a:off x="684213" y="1749425"/>
            <a:ext cx="79200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ltLang="en-US" sz="2800">
              <a:solidFill>
                <a:schemeClr val="bg2"/>
              </a:solidFill>
              <a:latin typeface="Times New Roman" pitchFamily="18" charset="0"/>
              <a:cs typeface="David" pitchFamily="34" charset="-79"/>
            </a:endParaRPr>
          </a:p>
        </p:txBody>
      </p:sp>
      <p:sp>
        <p:nvSpPr>
          <p:cNvPr id="37893" name="Text Box 5"/>
          <p:cNvSpPr txBox="1">
            <a:spLocks noChangeArrowheads="1"/>
          </p:cNvSpPr>
          <p:nvPr/>
        </p:nvSpPr>
        <p:spPr bwMode="auto">
          <a:xfrm>
            <a:off x="755650" y="2035175"/>
            <a:ext cx="7775575" cy="340995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lnSpc>
                <a:spcPct val="120000"/>
              </a:lnSpc>
              <a:spcBef>
                <a:spcPct val="50000"/>
              </a:spcBef>
              <a:defRPr/>
            </a:pPr>
            <a:r>
              <a:rPr lang="he-IL" altLang="en-US" sz="2800" b="1" dirty="0">
                <a:solidFill>
                  <a:schemeClr val="accent1">
                    <a:lumMod val="75000"/>
                  </a:schemeClr>
                </a:solidFill>
                <a:latin typeface="David" panose="020E0502060401010101" pitchFamily="34" charset="-79"/>
                <a:cs typeface="David" panose="020E0502060401010101" pitchFamily="34" charset="-79"/>
              </a:rPr>
              <a:t>סעיף 26 לחוק מתיר העתקה זמנית של יצירה </a:t>
            </a:r>
          </a:p>
          <a:p>
            <a:pPr algn="just" eaLnBrk="1" hangingPunct="1">
              <a:lnSpc>
                <a:spcPct val="120000"/>
              </a:lnSpc>
              <a:spcBef>
                <a:spcPct val="50000"/>
              </a:spcBef>
              <a:defRPr/>
            </a:pPr>
            <a:r>
              <a:rPr lang="he-IL" altLang="en-US" sz="2800" dirty="0">
                <a:solidFill>
                  <a:schemeClr val="tx2"/>
                </a:solidFill>
                <a:latin typeface="David" panose="020E0502060401010101" pitchFamily="34" charset="-79"/>
                <a:cs typeface="David" panose="020E0502060401010101" pitchFamily="34" charset="-79"/>
              </a:rPr>
              <a:t>ובתנאי שהיא מהווה חלק בלתי נפרד מהליך טכנולוגי שמטרתו היחידה היא לאפשר את העברת היצירה בין צדדים ברשת תקשורת, על ידי גורם ביניים, או לאפשר שימוש אחר כדין ביצירה, </a:t>
            </a:r>
            <a:r>
              <a:rPr lang="he-IL" altLang="en-US" sz="2800" b="1" dirty="0">
                <a:solidFill>
                  <a:schemeClr val="tx2"/>
                </a:solidFill>
                <a:latin typeface="David" panose="020E0502060401010101" pitchFamily="34" charset="-79"/>
                <a:cs typeface="David" panose="020E0502060401010101" pitchFamily="34" charset="-79"/>
              </a:rPr>
              <a:t>ובלבד</a:t>
            </a:r>
            <a:r>
              <a:rPr lang="he-IL" altLang="en-US" sz="2800" dirty="0">
                <a:solidFill>
                  <a:schemeClr val="tx2"/>
                </a:solidFill>
                <a:latin typeface="David" panose="020E0502060401010101" pitchFamily="34" charset="-79"/>
                <a:cs typeface="David" panose="020E0502060401010101" pitchFamily="34" charset="-79"/>
              </a:rPr>
              <a:t> שאין לעותק האמור ערך כלכלי משמעותי משל עצמו.</a:t>
            </a:r>
            <a:endParaRPr lang="en-US" altLang="en-US" sz="2800" dirty="0">
              <a:solidFill>
                <a:schemeClr val="tx2"/>
              </a:solidFill>
              <a:latin typeface="David" panose="020E0502060401010101" pitchFamily="34" charset="-79"/>
              <a:cs typeface="David" panose="020E0502060401010101" pitchFamily="34" charset="-79"/>
            </a:endParaRPr>
          </a:p>
        </p:txBody>
      </p:sp>
      <p:pic>
        <p:nvPicPr>
          <p:cNvPr id="3994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5734050"/>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6089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fontAlgn="auto" hangingPunct="1">
              <a:spcAft>
                <a:spcPts val="0"/>
              </a:spcAft>
              <a:defRPr/>
            </a:pPr>
            <a:r>
              <a:rPr lang="he-IL" altLang="en-US" sz="4400" b="1" dirty="0">
                <a:effectLst>
                  <a:outerShdw blurRad="38100" dist="38100" dir="2700000" algn="tl">
                    <a:srgbClr val="000000">
                      <a:alpha val="43137"/>
                    </a:srgbClr>
                  </a:outerShdw>
                </a:effectLst>
                <a:cs typeface="David" pitchFamily="34" charset="-79"/>
              </a:rPr>
              <a:t>זכויות יוצרים בתוכנת מחשב</a:t>
            </a:r>
            <a:endParaRPr lang="he-IL" altLang="en-US" sz="4400" dirty="0">
              <a:effectLst>
                <a:outerShdw blurRad="38100" dist="38100" dir="2700000" algn="tl">
                  <a:srgbClr val="000000">
                    <a:alpha val="43137"/>
                  </a:srgbClr>
                </a:outerShdw>
              </a:effectLst>
              <a:cs typeface="David" pitchFamily="34" charset="-79"/>
            </a:endParaRPr>
          </a:p>
        </p:txBody>
      </p:sp>
      <p:sp>
        <p:nvSpPr>
          <p:cNvPr id="33796" name="Rectangle 3"/>
          <p:cNvSpPr>
            <a:spLocks noGrp="1" noChangeArrowheads="1"/>
          </p:cNvSpPr>
          <p:nvPr>
            <p:ph type="body" sz="half" idx="1"/>
          </p:nvPr>
        </p:nvSpPr>
        <p:spPr>
          <a:xfrm>
            <a:off x="488950" y="1589088"/>
            <a:ext cx="8331200" cy="4503737"/>
          </a:xfrm>
        </p:spPr>
        <p:txBody>
          <a:bodyPr/>
          <a:lstStyle/>
          <a:p>
            <a:pPr marL="274320" algn="just" rtl="1" eaLnBrk="1" fontAlgn="auto" hangingPunct="1">
              <a:lnSpc>
                <a:spcPct val="90000"/>
              </a:lnSpc>
              <a:spcAft>
                <a:spcPts val="0"/>
              </a:spcAft>
              <a:buFont typeface="Wingdings" pitchFamily="2" charset="2"/>
              <a:buNone/>
              <a:defRPr/>
            </a:pPr>
            <a:endParaRPr lang="he-IL" altLang="en-US" sz="2800" b="1" dirty="0">
              <a:solidFill>
                <a:schemeClr val="hlink"/>
              </a:solidFill>
              <a:cs typeface="David" pitchFamily="34" charset="-79"/>
            </a:endParaRPr>
          </a:p>
          <a:p>
            <a:pPr marL="274320" algn="just" rtl="1" eaLnBrk="1" fontAlgn="auto" hangingPunct="1">
              <a:lnSpc>
                <a:spcPct val="90000"/>
              </a:lnSpc>
              <a:spcAft>
                <a:spcPts val="0"/>
              </a:spcAft>
              <a:buFont typeface="Wingdings" pitchFamily="2" charset="2"/>
              <a:buNone/>
              <a:defRPr/>
            </a:pPr>
            <a:r>
              <a:rPr lang="he-IL" altLang="en-US" sz="2800" b="1" dirty="0">
                <a:solidFill>
                  <a:schemeClr val="accent1">
                    <a:lumMod val="75000"/>
                  </a:schemeClr>
                </a:solidFill>
                <a:cs typeface="David" pitchFamily="34" charset="-79"/>
              </a:rPr>
              <a:t>	ת.א (ת"א) 598/92 גולן נ' יודפת:</a:t>
            </a:r>
          </a:p>
          <a:p>
            <a:pPr marL="274320" algn="just" rtl="1" eaLnBrk="1" fontAlgn="auto" hangingPunct="1">
              <a:lnSpc>
                <a:spcPct val="90000"/>
              </a:lnSpc>
              <a:spcAft>
                <a:spcPts val="0"/>
              </a:spcAft>
              <a:buFont typeface="Wingdings" pitchFamily="2" charset="2"/>
              <a:buNone/>
              <a:defRPr/>
            </a:pPr>
            <a:endParaRPr lang="he-IL" altLang="en-US" sz="800" dirty="0">
              <a:solidFill>
                <a:schemeClr val="hlink"/>
              </a:solidFill>
              <a:cs typeface="David" pitchFamily="34" charset="-79"/>
            </a:endParaRPr>
          </a:p>
          <a:p>
            <a:pPr marL="502920" indent="-457200" algn="just" rtl="1" eaLnBrk="1" fontAlgn="auto" hangingPunct="1">
              <a:lnSpc>
                <a:spcPct val="90000"/>
              </a:lnSpc>
              <a:spcAft>
                <a:spcPts val="0"/>
              </a:spcAft>
              <a:buFont typeface="Times New Roman" panose="02020603050405020304" pitchFamily="18" charset="0"/>
              <a:buChar char="■"/>
              <a:defRPr/>
            </a:pPr>
            <a:r>
              <a:rPr lang="he-IL" altLang="en-US" sz="2800" dirty="0">
                <a:latin typeface="Times New Roman" pitchFamily="18" charset="0"/>
                <a:cs typeface="David" pitchFamily="34" charset="-79"/>
              </a:rPr>
              <a:t>בפסק הדין נדונה השאלה האם מקור הדמיון בין שתי תוכנות הוא בדמיון ברעיונות בלבד או גם בדמיון בדרך יישומם. </a:t>
            </a:r>
          </a:p>
          <a:p>
            <a:pPr marL="502920" indent="-457200" algn="just" rtl="1" eaLnBrk="1" fontAlgn="auto" hangingPunct="1">
              <a:lnSpc>
                <a:spcPct val="90000"/>
              </a:lnSpc>
              <a:spcAft>
                <a:spcPts val="0"/>
              </a:spcAft>
              <a:buFont typeface="Times New Roman" panose="02020603050405020304" pitchFamily="18" charset="0"/>
              <a:buChar char="■"/>
              <a:defRPr/>
            </a:pPr>
            <a:r>
              <a:rPr lang="he-IL" altLang="en-US" sz="2800" dirty="0">
                <a:latin typeface="Times New Roman" pitchFamily="18" charset="0"/>
                <a:cs typeface="David" pitchFamily="34" charset="-79"/>
              </a:rPr>
              <a:t>השופט </a:t>
            </a:r>
            <a:r>
              <a:rPr lang="he-IL" altLang="en-US" sz="2800" dirty="0" err="1">
                <a:latin typeface="Times New Roman" pitchFamily="18" charset="0"/>
                <a:cs typeface="David" pitchFamily="34" charset="-79"/>
              </a:rPr>
              <a:t>לויט</a:t>
            </a:r>
            <a:r>
              <a:rPr lang="he-IL" altLang="en-US" sz="2800" dirty="0">
                <a:latin typeface="Times New Roman" pitchFamily="18" charset="0"/>
                <a:cs typeface="David" pitchFamily="34" charset="-79"/>
              </a:rPr>
              <a:t> חזר על הלכת אחיטוב וקבע כי "יש להשוות את רכיבי התוכנות זו לזו בכל אחד משלבי הפיתוח של התוכנה וכן את התוכנות הסופיות."</a:t>
            </a:r>
            <a:r>
              <a:rPr lang="he-IL" altLang="en-US" sz="2800" dirty="0">
                <a:cs typeface="David" pitchFamily="34" charset="-79"/>
              </a:rPr>
              <a:t> </a:t>
            </a:r>
          </a:p>
        </p:txBody>
      </p:sp>
      <p:sp>
        <p:nvSpPr>
          <p:cNvPr id="44036"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עו"ד ועורכי פטנטים נעמי אסיא ושות'                         כל הזכויות שמורות</a:t>
            </a:r>
            <a:endParaRPr lang="en-US" altLang="en-US"/>
          </a:p>
        </p:txBody>
      </p:sp>
      <p:pic>
        <p:nvPicPr>
          <p:cNvPr id="4403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5734050"/>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2069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עו"ד ועורכי פטנטים נעמי אסיא ושות'                         כל הזכויות שמורות</a:t>
            </a:r>
            <a:endParaRPr lang="en-US" altLang="en-US"/>
          </a:p>
        </p:txBody>
      </p:sp>
      <p:sp>
        <p:nvSpPr>
          <p:cNvPr id="34819" name="Rectangle 2"/>
          <p:cNvSpPr>
            <a:spLocks noGrp="1" noChangeArrowheads="1"/>
          </p:cNvSpPr>
          <p:nvPr>
            <p:ph type="title"/>
          </p:nvPr>
        </p:nvSpPr>
        <p:spPr/>
        <p:txBody>
          <a:bodyPr/>
          <a:lstStyle/>
          <a:p>
            <a:pPr eaLnBrk="1" fontAlgn="auto" hangingPunct="1">
              <a:spcAft>
                <a:spcPts val="0"/>
              </a:spcAft>
              <a:defRPr/>
            </a:pPr>
            <a:r>
              <a:rPr lang="he-IL" altLang="en-US" sz="4400" b="1" dirty="0">
                <a:effectLst>
                  <a:outerShdw blurRad="38100" dist="38100" dir="2700000" algn="tl">
                    <a:srgbClr val="000000">
                      <a:alpha val="43137"/>
                    </a:srgbClr>
                  </a:outerShdw>
                </a:effectLst>
                <a:cs typeface="David" pitchFamily="34" charset="-79"/>
              </a:rPr>
              <a:t>זכויות יוצרים בתוכנת מחשב</a:t>
            </a:r>
            <a:endParaRPr lang="en-US" altLang="en-US" sz="4400" b="1" dirty="0">
              <a:effectLst>
                <a:outerShdw blurRad="38100" dist="38100" dir="2700000" algn="tl">
                  <a:srgbClr val="000000">
                    <a:alpha val="43137"/>
                  </a:srgbClr>
                </a:outerShdw>
              </a:effectLst>
              <a:cs typeface="David" pitchFamily="34" charset="-79"/>
            </a:endParaRPr>
          </a:p>
        </p:txBody>
      </p:sp>
      <p:sp>
        <p:nvSpPr>
          <p:cNvPr id="34820" name="Text Box 3"/>
          <p:cNvSpPr txBox="1">
            <a:spLocks noChangeArrowheads="1"/>
          </p:cNvSpPr>
          <p:nvPr/>
        </p:nvSpPr>
        <p:spPr bwMode="auto">
          <a:xfrm>
            <a:off x="487363" y="1879600"/>
            <a:ext cx="8261350" cy="3970338"/>
          </a:xfrm>
          <a:prstGeom prst="rect">
            <a:avLst/>
          </a:prstGeom>
          <a:noFill/>
          <a:ln>
            <a:noFill/>
          </a:ln>
          <a:extLst/>
        </p:spPr>
        <p:txBody>
          <a:bodyPr>
            <a:spAutoFit/>
          </a:bodyPr>
          <a:lstStyle>
            <a:lvl1pPr marL="457200" indent="-457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he-IL" altLang="en-US" sz="2800" b="1" spc="150" dirty="0">
                <a:solidFill>
                  <a:schemeClr val="accent1">
                    <a:lumMod val="75000"/>
                  </a:schemeClr>
                </a:solidFill>
                <a:latin typeface="David" panose="020E0502060401010101" pitchFamily="34" charset="-79"/>
                <a:cs typeface="David" panose="020E0502060401010101" pitchFamily="34" charset="-79"/>
              </a:rPr>
              <a:t>ע"א 2392/99 </a:t>
            </a:r>
            <a:r>
              <a:rPr lang="he-IL" altLang="en-US" sz="2800" b="1" spc="150" dirty="0" err="1">
                <a:solidFill>
                  <a:schemeClr val="accent1">
                    <a:lumMod val="75000"/>
                  </a:schemeClr>
                </a:solidFill>
                <a:latin typeface="David" panose="020E0502060401010101" pitchFamily="34" charset="-79"/>
                <a:cs typeface="David" panose="020E0502060401010101" pitchFamily="34" charset="-79"/>
              </a:rPr>
              <a:t>אשרז</a:t>
            </a:r>
            <a:r>
              <a:rPr lang="he-IL" altLang="en-US" sz="2800" b="1" spc="150" dirty="0">
                <a:solidFill>
                  <a:schemeClr val="accent1">
                    <a:lumMod val="75000"/>
                  </a:schemeClr>
                </a:solidFill>
                <a:latin typeface="David" panose="020E0502060401010101" pitchFamily="34" charset="-79"/>
                <a:cs typeface="David" panose="020E0502060401010101" pitchFamily="34" charset="-79"/>
              </a:rPr>
              <a:t> נ' </a:t>
            </a:r>
            <a:r>
              <a:rPr lang="he-IL" altLang="en-US" sz="2800" b="1" spc="150" dirty="0" err="1">
                <a:solidFill>
                  <a:schemeClr val="accent1">
                    <a:lumMod val="75000"/>
                  </a:schemeClr>
                </a:solidFill>
                <a:latin typeface="David" panose="020E0502060401010101" pitchFamily="34" charset="-79"/>
                <a:cs typeface="David" panose="020E0502060401010101" pitchFamily="34" charset="-79"/>
              </a:rPr>
              <a:t>טרנסבטון</a:t>
            </a:r>
            <a:r>
              <a:rPr lang="he-IL" altLang="en-US" sz="2800" b="1" spc="150" dirty="0">
                <a:solidFill>
                  <a:schemeClr val="accent1">
                    <a:lumMod val="75000"/>
                  </a:schemeClr>
                </a:solidFill>
                <a:latin typeface="David" panose="020E0502060401010101" pitchFamily="34" charset="-79"/>
                <a:cs typeface="David" panose="020E0502060401010101" pitchFamily="34" charset="-79"/>
              </a:rPr>
              <a:t>:</a:t>
            </a:r>
          </a:p>
          <a:p>
            <a:pPr eaLnBrk="1" hangingPunct="1">
              <a:spcBef>
                <a:spcPct val="50000"/>
              </a:spcBef>
              <a:defRPr/>
            </a:pPr>
            <a:r>
              <a:rPr lang="he-IL" altLang="en-US" sz="2800" dirty="0">
                <a:solidFill>
                  <a:schemeClr val="tx2"/>
                </a:solidFill>
                <a:latin typeface="David" panose="020E0502060401010101" pitchFamily="34" charset="-79"/>
                <a:cs typeface="David" panose="020E0502060401010101" pitchFamily="34" charset="-79"/>
              </a:rPr>
              <a:t>כבוד השופטת </a:t>
            </a:r>
            <a:r>
              <a:rPr lang="he-IL" altLang="en-US" sz="2800" dirty="0" err="1">
                <a:solidFill>
                  <a:schemeClr val="tx2"/>
                </a:solidFill>
                <a:latin typeface="David" panose="020E0502060401010101" pitchFamily="34" charset="-79"/>
                <a:cs typeface="David" panose="020E0502060401010101" pitchFamily="34" charset="-79"/>
              </a:rPr>
              <a:t>שטרסברג</a:t>
            </a:r>
            <a:r>
              <a:rPr lang="he-IL" altLang="en-US" sz="2800" dirty="0">
                <a:solidFill>
                  <a:schemeClr val="tx2"/>
                </a:solidFill>
                <a:latin typeface="David" panose="020E0502060401010101" pitchFamily="34" charset="-79"/>
                <a:cs typeface="David" panose="020E0502060401010101" pitchFamily="34" charset="-79"/>
              </a:rPr>
              <a:t> כהן:</a:t>
            </a:r>
            <a:r>
              <a:rPr lang="en-US" altLang="en-US" sz="2800" dirty="0">
                <a:solidFill>
                  <a:schemeClr val="tx2"/>
                </a:solidFill>
                <a:latin typeface="David" panose="020E0502060401010101" pitchFamily="34" charset="-79"/>
                <a:cs typeface="David" panose="020E0502060401010101" pitchFamily="34" charset="-79"/>
              </a:rPr>
              <a:t> </a:t>
            </a:r>
            <a:endParaRPr lang="he-IL" altLang="en-US" sz="2800" dirty="0">
              <a:solidFill>
                <a:schemeClr val="tx2"/>
              </a:solidFill>
              <a:latin typeface="David" panose="020E0502060401010101" pitchFamily="34" charset="-79"/>
              <a:cs typeface="David" panose="020E0502060401010101" pitchFamily="34" charset="-79"/>
            </a:endParaRPr>
          </a:p>
          <a:p>
            <a:pPr algn="just" eaLnBrk="1" hangingPunct="1">
              <a:spcBef>
                <a:spcPct val="50000"/>
              </a:spcBef>
              <a:defRPr/>
            </a:pPr>
            <a:r>
              <a:rPr lang="he-IL" altLang="en-US" sz="2800" dirty="0">
                <a:solidFill>
                  <a:schemeClr val="tx2"/>
                </a:solidFill>
                <a:latin typeface="David" panose="020E0502060401010101" pitchFamily="34" charset="-79"/>
                <a:cs typeface="David" panose="020E0502060401010101" pitchFamily="34" charset="-79"/>
              </a:rPr>
              <a:t>     "ההגנה המוענקת לתוכנת מחשב במסגרת זכות יוצרים אינה מצטמצמת רק לתוכנה המוגמרת. הגנה זו ניתנת גם לחלקי התוכנה שאינם באים לידי ביטוי בקוד הכתוב. גם שלבי פיתוח שאינם מילוליים - תכנון התוכנה ואפיונה - זכאים להגנת זכות יוצרים, אם כי ההגנה ניתנת לתוכנה על כל שלביה ולא לכל שלב בנפרד". </a:t>
            </a:r>
          </a:p>
        </p:txBody>
      </p:sp>
      <p:pic>
        <p:nvPicPr>
          <p:cNvPr id="4506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5734050"/>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286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2" name="Rectangle 3"/>
          <p:cNvSpPr>
            <a:spLocks noGrp="1" noChangeArrowheads="1"/>
          </p:cNvSpPr>
          <p:nvPr>
            <p:ph idx="1"/>
          </p:nvPr>
        </p:nvSpPr>
        <p:spPr>
          <a:xfrm>
            <a:off x="611188" y="1916113"/>
            <a:ext cx="8064500" cy="4041775"/>
          </a:xfrm>
        </p:spPr>
        <p:txBody>
          <a:bodyPr>
            <a:noAutofit/>
          </a:bodyPr>
          <a:lstStyle/>
          <a:p>
            <a:pPr marL="502920" indent="-457200" algn="just" rtl="1" eaLnBrk="1" fontAlgn="auto" hangingPunct="1">
              <a:spcAft>
                <a:spcPts val="0"/>
              </a:spcAft>
              <a:buSzPct val="120000"/>
              <a:buFont typeface="Times New Roman" panose="02020603050405020304" pitchFamily="18" charset="0"/>
              <a:buChar char="■"/>
              <a:defRPr/>
            </a:pPr>
            <a:r>
              <a:rPr lang="he-IL" altLang="en-US" sz="2800" dirty="0">
                <a:cs typeface="David" pitchFamily="34" charset="-79"/>
              </a:rPr>
              <a:t>רישיון השימוש הוא הסכם משפטי בין חברות התוכנה לבין הלקוח, במסגרתו מקנות החברות- בעלות זכויות היוצרים בתוכנה, את זכות השימוש בתוכנה ללקוח.</a:t>
            </a:r>
          </a:p>
          <a:p>
            <a:pPr marL="502920" indent="-457200" algn="just" rtl="1" eaLnBrk="1" fontAlgn="auto" hangingPunct="1">
              <a:spcAft>
                <a:spcPts val="0"/>
              </a:spcAft>
              <a:buSzPct val="120000"/>
              <a:buFont typeface="Times New Roman" panose="02020603050405020304" pitchFamily="18" charset="0"/>
              <a:buChar char="■"/>
              <a:defRPr/>
            </a:pPr>
            <a:endParaRPr lang="he-IL" altLang="en-US" sz="2800" dirty="0">
              <a:cs typeface="David" pitchFamily="34" charset="-79"/>
            </a:endParaRPr>
          </a:p>
          <a:p>
            <a:pPr marL="502920" indent="-457200" algn="just" rtl="1" eaLnBrk="1" fontAlgn="auto" hangingPunct="1">
              <a:spcAft>
                <a:spcPts val="0"/>
              </a:spcAft>
              <a:buSzPct val="120000"/>
              <a:buFont typeface="Times New Roman" panose="02020603050405020304" pitchFamily="18" charset="0"/>
              <a:buChar char="■"/>
              <a:defRPr/>
            </a:pPr>
            <a:r>
              <a:rPr lang="he-IL" altLang="en-US" sz="2800" dirty="0">
                <a:cs typeface="David" pitchFamily="34" charset="-79"/>
              </a:rPr>
              <a:t>רישיון השימוש קובע את זכויות וחובות המשתמש בתוכנה וכן מגבלות מסוימות כגון: אופי השימוש המותר במוצר, מספר העותקים בהם ניתן לעשות שימוש </a:t>
            </a:r>
            <a:r>
              <a:rPr lang="he-IL" altLang="en-US" sz="2800" dirty="0" err="1">
                <a:cs typeface="David" pitchFamily="34" charset="-79"/>
              </a:rPr>
              <a:t>וכו</a:t>
            </a:r>
            <a:r>
              <a:rPr lang="he-IL" altLang="en-US" sz="2800" dirty="0">
                <a:cs typeface="David" pitchFamily="34" charset="-79"/>
              </a:rPr>
              <a:t>'.</a:t>
            </a:r>
            <a:endParaRPr lang="en-US" altLang="en-US" sz="2800" dirty="0">
              <a:cs typeface="David" pitchFamily="34" charset="-79"/>
            </a:endParaRPr>
          </a:p>
        </p:txBody>
      </p:sp>
      <p:sp>
        <p:nvSpPr>
          <p:cNvPr id="4813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he-IL" altLang="en-US"/>
              <a:t>משרד עו"ד ועורכי פטנטים נעמי אסיא ושות'                         כל הזכויות שמורות</a:t>
            </a:r>
            <a:endParaRPr lang="en-US" altLang="en-US"/>
          </a:p>
        </p:txBody>
      </p:sp>
      <p:sp>
        <p:nvSpPr>
          <p:cNvPr id="304130" name="Rectangle 2"/>
          <p:cNvSpPr>
            <a:spLocks noGrp="1" noChangeArrowheads="1"/>
          </p:cNvSpPr>
          <p:nvPr>
            <p:ph type="title"/>
          </p:nvPr>
        </p:nvSpPr>
        <p:spPr>
          <a:xfrm>
            <a:off x="179512" y="188640"/>
            <a:ext cx="8712968" cy="1135335"/>
          </a:xfrm>
        </p:spPr>
        <p:txBody>
          <a:bodyPr/>
          <a:lstStyle/>
          <a:p>
            <a:pPr rtl="1" eaLnBrk="1" fontAlgn="auto" hangingPunct="1">
              <a:spcAft>
                <a:spcPts val="0"/>
              </a:spcAft>
              <a:defRPr/>
            </a:pPr>
            <a:r>
              <a:rPr lang="he-IL" sz="4400" b="1" dirty="0">
                <a:effectLst>
                  <a:outerShdw blurRad="38100" dist="38100" dir="2700000" algn="tl">
                    <a:srgbClr val="C0C0C0"/>
                  </a:outerShdw>
                </a:effectLst>
                <a:cs typeface="David" pitchFamily="34" charset="-79"/>
              </a:rPr>
              <a:t>מהו רישיון שימוש בתוכנה</a:t>
            </a:r>
            <a:r>
              <a:rPr lang="en-US" sz="4400" b="1" dirty="0">
                <a:effectLst>
                  <a:outerShdw blurRad="38100" dist="38100" dir="2700000" algn="tl">
                    <a:srgbClr val="C0C0C0"/>
                  </a:outerShdw>
                </a:effectLst>
                <a:cs typeface="David" pitchFamily="34" charset="-79"/>
              </a:rPr>
              <a:t>?</a:t>
            </a:r>
          </a:p>
        </p:txBody>
      </p:sp>
      <p:pic>
        <p:nvPicPr>
          <p:cNvPr id="4813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5734050"/>
            <a:ext cx="9064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51716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1758</TotalTime>
  <Words>2895</Words>
  <Application>Microsoft Office PowerPoint</Application>
  <PresentationFormat>On-screen Show (4:3)</PresentationFormat>
  <Paragraphs>247</Paragraphs>
  <Slides>39</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Calibri</vt:lpstr>
      <vt:lpstr>David</vt:lpstr>
      <vt:lpstr>Franklin Gothic Medium</vt:lpstr>
      <vt:lpstr>Tahoma</vt:lpstr>
      <vt:lpstr>Times New Roman</vt:lpstr>
      <vt:lpstr>Wingdings</vt:lpstr>
      <vt:lpstr>Wingdings 2</vt:lpstr>
      <vt:lpstr>Grid</vt:lpstr>
      <vt:lpstr>רישוי תוכנות</vt:lpstr>
      <vt:lpstr>חוק המחשבים קובע </vt:lpstr>
      <vt:lpstr>זכויות יוצרים בתוכנת מחשב</vt:lpstr>
      <vt:lpstr>העתקת תוכנת מחשב או נגזרת ממנה סעיף 24 לחוק </vt:lpstr>
      <vt:lpstr>החריג להעתקת תוכנה</vt:lpstr>
      <vt:lpstr>העתקה זמנית של תוכנת מחשב</vt:lpstr>
      <vt:lpstr>זכויות יוצרים בתוכנת מחשב</vt:lpstr>
      <vt:lpstr>זכויות יוצרים בתוכנת מחשב</vt:lpstr>
      <vt:lpstr>מהו רישיון שימוש בתוכנה?</vt:lpstr>
      <vt:lpstr>מהו רישיון תוכנה ?</vt:lpstr>
      <vt:lpstr>הסכם שימוש בתוכנה למשתמש קצה</vt:lpstr>
      <vt:lpstr>חוזים באינטרנט </vt:lpstr>
      <vt:lpstr>חוזי מקש ודרכי קיבול</vt:lpstr>
      <vt:lpstr>חוזי מקש ודרכי קיבול - דוגמאות</vt:lpstr>
      <vt:lpstr>חוזי מקש כחוזים אחידים </vt:lpstr>
      <vt:lpstr>חוזי מקש כחוזים אחידים </vt:lpstr>
      <vt:lpstr>PowerPoint Presentation</vt:lpstr>
      <vt:lpstr>חוזה-מקש וחוק החוזים (חלק  כללי),  תשל”ג - 1973</vt:lpstr>
      <vt:lpstr>חוזה-מקש וחוק החוזים (חלק כללי), תשל”ג - 1973</vt:lpstr>
      <vt:lpstr>קוד פתוח</vt:lpstr>
      <vt:lpstr>6 מיתוסים על קוד פתוח</vt:lpstr>
      <vt:lpstr>Open Source Software (OSS)</vt:lpstr>
      <vt:lpstr>קוד פתוח – מאפיינים מובהקים</vt:lpstr>
      <vt:lpstr>קוד פתוח – עוד מאפיינים מובהקים</vt:lpstr>
      <vt:lpstr>סוגי רישיונות קוד פתוח</vt:lpstr>
      <vt:lpstr>סוגי רישיונות קוד פתוח </vt:lpstr>
      <vt:lpstr>סוגי רישיונות קוד פתוח </vt:lpstr>
      <vt:lpstr>רישיונות קוד פתוח – סיכום</vt:lpstr>
      <vt:lpstr>רישיונות קוד פתוח נפוצים</vt:lpstr>
      <vt:lpstr>PowerPoint Presentation</vt:lpstr>
      <vt:lpstr>PowerPoint Presentation</vt:lpstr>
      <vt:lpstr>BSD License</vt:lpstr>
      <vt:lpstr>רישיון תוכנה מסחרית (קוד סגור) ורישיון תוכנת קוד פתוח</vt:lpstr>
      <vt:lpstr>מבנה כללי של רישיון שימוש בתוכנת קוד פתוח</vt:lpstr>
      <vt:lpstr>שימוש פנים ארגוני / שימוש חיצוני</vt:lpstr>
      <vt:lpstr>שיקולי הארגון בבחינת תוכנה</vt:lpstr>
      <vt:lpstr>שיקולי הארגון בבחינת תוכנה </vt:lpstr>
      <vt:lpstr>שאלות?</vt:lpstr>
      <vt:lpstr>תודה רבה!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קוד פתוח – המסגרת המשפטית</dc:title>
  <dc:creator>Eran Glazer</dc:creator>
  <cp:lastModifiedBy>Office</cp:lastModifiedBy>
  <cp:revision>128</cp:revision>
  <cp:lastPrinted>2014-02-24T13:33:42Z</cp:lastPrinted>
  <dcterms:created xsi:type="dcterms:W3CDTF">2014-01-28T21:54:14Z</dcterms:created>
  <dcterms:modified xsi:type="dcterms:W3CDTF">2019-05-12T11:39:43Z</dcterms:modified>
</cp:coreProperties>
</file>